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492" r:id="rId4"/>
    <p:sldId id="494" r:id="rId5"/>
    <p:sldId id="453" r:id="rId6"/>
    <p:sldId id="404" r:id="rId7"/>
    <p:sldId id="491" r:id="rId8"/>
    <p:sldId id="342" r:id="rId9"/>
    <p:sldId id="383" r:id="rId10"/>
    <p:sldId id="372" r:id="rId11"/>
    <p:sldId id="373" r:id="rId12"/>
    <p:sldId id="374" r:id="rId13"/>
    <p:sldId id="37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383"/>
    <p:restoredTop sz="79504"/>
  </p:normalViewPr>
  <p:slideViewPr>
    <p:cSldViewPr snapToGrid="0" snapToObjects="1">
      <p:cViewPr varScale="1">
        <p:scale>
          <a:sx n="109" d="100"/>
          <a:sy n="109" d="100"/>
        </p:scale>
        <p:origin x="164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D8DF41-3441-A84A-A1F4-587C4617E5D6}" type="datetimeFigureOut">
              <a:rPr lang="en-US" smtClean="0"/>
              <a:t>2/24/20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534DA8-A3D5-1E42-AE38-75C28F847F49}" type="slidenum">
              <a:rPr lang="en-US" smtClean="0"/>
              <a:t>‹#›</a:t>
            </a:fld>
            <a:endParaRPr lang="en-US"/>
          </a:p>
        </p:txBody>
      </p:sp>
    </p:spTree>
    <p:extLst>
      <p:ext uri="{BB962C8B-B14F-4D97-AF65-F5344CB8AC3E}">
        <p14:creationId xmlns:p14="http://schemas.microsoft.com/office/powerpoint/2010/main" val="1373577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tetris.com/article/38/how-to-get-better-at-tetris-practice-practice-practice"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www.funstockretro.co.uk/news/bust-a-move-2-arcade-edition-playstation-think-you-can-beat-it/"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forbes.com/sites/isisbriones/2018/10/11/candy-crush-friends-saga-release-interview/#78dea7225031" TargetMode="External"/><Relationship Id="rId2" Type="http://schemas.openxmlformats.org/officeDocument/2006/relationships/slide" Target="../slides/slide3.xml"/><Relationship Id="rId1" Type="http://schemas.openxmlformats.org/officeDocument/2006/relationships/notesMaster" Target="../notesMasters/notesMaster1.xml"/><Relationship Id="rId5" Type="http://schemas.openxmlformats.org/officeDocument/2006/relationships/hyperlink" Target="https://www.businessinsider.com/dr-mario-world-release-date-nintendo-2019-6" TargetMode="External"/><Relationship Id="rId4" Type="http://schemas.openxmlformats.org/officeDocument/2006/relationships/hyperlink" Target="https://thenextweb.com/syndication/2019/12/21/6-cheesy-life-lessons-that-playing-bejeweled-taught-me/"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https://tetris.com/article/38/how-to-get-better-at-tetris-practice-practice-practice</a:t>
            </a:r>
            <a:endParaRPr lang="en-US" dirty="0"/>
          </a:p>
          <a:p>
            <a:r>
              <a:rPr lang="en-US" dirty="0">
                <a:hlinkClick r:id="rId4"/>
              </a:rPr>
              <a:t>https://www.funstockretro.co.uk/news/bust-a-move-2-arcade-edition-playstation-think-you-can-beat-it/</a:t>
            </a:r>
            <a:endParaRPr lang="en-US" dirty="0"/>
          </a:p>
        </p:txBody>
      </p:sp>
      <p:sp>
        <p:nvSpPr>
          <p:cNvPr id="4" name="Slide Number Placeholder 3"/>
          <p:cNvSpPr>
            <a:spLocks noGrp="1"/>
          </p:cNvSpPr>
          <p:nvPr>
            <p:ph type="sldNum" sz="quarter" idx="5"/>
          </p:nvPr>
        </p:nvSpPr>
        <p:spPr/>
        <p:txBody>
          <a:bodyPr/>
          <a:lstStyle/>
          <a:p>
            <a:fld id="{8D534DA8-A3D5-1E42-AE38-75C28F847F49}" type="slidenum">
              <a:rPr lang="en-US" smtClean="0"/>
              <a:t>2</a:t>
            </a:fld>
            <a:endParaRPr lang="en-US"/>
          </a:p>
        </p:txBody>
      </p:sp>
    </p:spTree>
    <p:extLst>
      <p:ext uri="{BB962C8B-B14F-4D97-AF65-F5344CB8AC3E}">
        <p14:creationId xmlns:p14="http://schemas.microsoft.com/office/powerpoint/2010/main" val="5040257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 opens directive of a module indicates that a specific package’s public, protected  and even private types </a:t>
            </a:r>
            <a:r>
              <a:rPr lang="en-US" sz="1200" b="0" i="0" u="none" strike="noStrike" kern="1200" dirty="0">
                <a:solidFill>
                  <a:schemeClr val="tx1"/>
                </a:solidFill>
                <a:effectLst/>
                <a:latin typeface="+mn-lt"/>
                <a:ea typeface="+mn-ea"/>
                <a:cs typeface="+mn-cs"/>
                <a:sym typeface="Wingdings"/>
              </a:rPr>
              <a:t>are accessible at runtime via reflection. Here, </a:t>
            </a:r>
            <a:r>
              <a:rPr lang="en-US" sz="1200" b="0" i="0" u="none" strike="noStrike" kern="1200" dirty="0" err="1">
                <a:solidFill>
                  <a:schemeClr val="tx1"/>
                </a:solidFill>
                <a:effectLst/>
                <a:latin typeface="+mn-lt"/>
                <a:ea typeface="+mn-ea"/>
                <a:cs typeface="+mn-cs"/>
                <a:sym typeface="Wingdings"/>
              </a:rPr>
              <a:t>com.foo.network</a:t>
            </a:r>
            <a:r>
              <a:rPr lang="en-US" sz="1200" b="0" i="0" u="none" strike="noStrike" kern="1200" dirty="0">
                <a:solidFill>
                  <a:schemeClr val="tx1"/>
                </a:solidFill>
                <a:effectLst/>
                <a:latin typeface="+mn-lt"/>
                <a:ea typeface="+mn-ea"/>
                <a:cs typeface="+mn-cs"/>
                <a:sym typeface="Wingdings"/>
              </a:rPr>
              <a:t> is exposed for reflective access to all modules while </a:t>
            </a:r>
            <a:r>
              <a:rPr lang="en-US" sz="1200" b="0" i="0" u="none" strike="noStrike" kern="1200" dirty="0" err="1">
                <a:solidFill>
                  <a:schemeClr val="tx1"/>
                </a:solidFill>
                <a:effectLst/>
                <a:latin typeface="+mn-lt"/>
                <a:ea typeface="+mn-ea"/>
                <a:cs typeface="+mn-cs"/>
                <a:sym typeface="Wingdings"/>
              </a:rPr>
              <a:t>com.foo.exnet</a:t>
            </a:r>
            <a:r>
              <a:rPr lang="en-US" sz="1200" b="0" i="0" u="none" strike="noStrike" kern="1200" dirty="0">
                <a:solidFill>
                  <a:schemeClr val="tx1"/>
                </a:solidFill>
                <a:effectLst/>
                <a:latin typeface="+mn-lt"/>
                <a:ea typeface="+mn-ea"/>
                <a:cs typeface="+mn-cs"/>
                <a:sym typeface="Wingdings"/>
              </a:rPr>
              <a:t> is only reflectively accessible by module bar. </a:t>
            </a:r>
          </a:p>
          <a:p>
            <a:endParaRPr lang="en-US" sz="1200" b="0" i="0" u="none" strike="noStrike" kern="1200" dirty="0">
              <a:solidFill>
                <a:schemeClr val="tx1"/>
              </a:solidFill>
              <a:effectLst/>
              <a:latin typeface="+mn-lt"/>
              <a:ea typeface="+mn-ea"/>
              <a:cs typeface="+mn-cs"/>
              <a:sym typeface="Wingdings"/>
            </a:endParaRPr>
          </a:p>
          <a:p>
            <a:r>
              <a:rPr lang="en-US" sz="1200" b="0" i="0" u="none" strike="noStrike" kern="1200" dirty="0">
                <a:solidFill>
                  <a:schemeClr val="tx1"/>
                </a:solidFill>
                <a:effectLst/>
                <a:latin typeface="+mn-lt"/>
                <a:ea typeface="+mn-ea"/>
                <a:cs typeface="+mn-cs"/>
                <a:sym typeface="Wingdings"/>
              </a:rPr>
              <a:t>We can also use open as a modifier to a module making all of its contents accessible using reflection.</a:t>
            </a:r>
          </a:p>
          <a:p>
            <a:r>
              <a:rPr lang="en-US" sz="1200" b="0" i="0" u="none" strike="noStrike" kern="1200" dirty="0">
                <a:solidFill>
                  <a:schemeClr val="tx1"/>
                </a:solidFill>
                <a:effectLst/>
                <a:latin typeface="+mn-lt"/>
                <a:ea typeface="+mn-ea"/>
                <a:cs typeface="+mn-cs"/>
                <a:sym typeface="Wingdings"/>
              </a:rPr>
              <a:t>---------</a:t>
            </a:r>
          </a:p>
          <a:p>
            <a:endParaRPr lang="en-US" sz="1200" b="0" i="0" u="none" strike="noStrike" kern="1200" dirty="0">
              <a:solidFill>
                <a:schemeClr val="tx1"/>
              </a:solidFill>
              <a:effectLst/>
              <a:latin typeface="+mn-lt"/>
              <a:ea typeface="+mn-ea"/>
              <a:cs typeface="+mn-cs"/>
              <a:sym typeface="Wingdings"/>
            </a:endParaRPr>
          </a:p>
          <a:p>
            <a:r>
              <a:rPr lang="en-US" sz="1200" b="0" i="0" u="none" strike="noStrike" kern="1200" dirty="0">
                <a:solidFill>
                  <a:schemeClr val="tx1"/>
                </a:solidFill>
                <a:effectLst/>
                <a:latin typeface="+mn-lt"/>
                <a:ea typeface="+mn-ea"/>
                <a:cs typeface="+mn-cs"/>
                <a:sym typeface="Wingdings"/>
              </a:rPr>
              <a:t>Open the entire</a:t>
            </a:r>
            <a:r>
              <a:rPr lang="en-US" sz="1200" b="0" i="0" u="none" strike="noStrike" kern="1200" baseline="0" dirty="0">
                <a:solidFill>
                  <a:schemeClr val="tx1"/>
                </a:solidFill>
                <a:effectLst/>
                <a:latin typeface="+mn-lt"/>
                <a:ea typeface="+mn-ea"/>
                <a:cs typeface="+mn-cs"/>
                <a:sym typeface="Wingdings"/>
              </a:rPr>
              <a:t> module</a:t>
            </a:r>
            <a:endParaRPr lang="en-US" dirty="0"/>
          </a:p>
        </p:txBody>
      </p:sp>
      <p:sp>
        <p:nvSpPr>
          <p:cNvPr id="4" name="Slide Number Placeholder 3"/>
          <p:cNvSpPr>
            <a:spLocks noGrp="1"/>
          </p:cNvSpPr>
          <p:nvPr>
            <p:ph type="sldNum" sz="quarter" idx="10"/>
          </p:nvPr>
        </p:nvSpPr>
        <p:spPr/>
        <p:txBody>
          <a:bodyPr/>
          <a:lstStyle/>
          <a:p>
            <a:fld id="{23F61AAD-07B4-0949-8827-15429FC30EDE}" type="slidenum">
              <a:rPr lang="en-US" smtClean="0"/>
              <a:t>12</a:t>
            </a:fld>
            <a:endParaRPr lang="en-US"/>
          </a:p>
        </p:txBody>
      </p:sp>
    </p:spTree>
    <p:extLst>
      <p:ext uri="{BB962C8B-B14F-4D97-AF65-F5344CB8AC3E}">
        <p14:creationId xmlns:p14="http://schemas.microsoft.com/office/powerpoint/2010/main" val="34753524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uses and provides directives of a module are similar to interface types. Uses specifies the services a module consumes and provides specifies the services a module offers. For example, module foo uses </a:t>
            </a:r>
            <a:r>
              <a:rPr lang="en-US" dirty="0" err="1"/>
              <a:t>com.service.Srv</a:t>
            </a:r>
            <a:r>
              <a:rPr lang="en-US" dirty="0"/>
              <a:t> which module bar provides using </a:t>
            </a:r>
            <a:r>
              <a:rPr lang="en-US" dirty="0" err="1"/>
              <a:t>com.bar.impl.ImplvSrv</a:t>
            </a:r>
            <a:r>
              <a:rPr lang="en-US" dirty="0"/>
              <a:t> as a specific implementation of </a:t>
            </a:r>
            <a:r>
              <a:rPr lang="en-US" dirty="0" err="1"/>
              <a:t>com.service.Srv</a:t>
            </a:r>
            <a:endParaRPr lang="en-US" dirty="0"/>
          </a:p>
        </p:txBody>
      </p:sp>
      <p:sp>
        <p:nvSpPr>
          <p:cNvPr id="4" name="Slide Number Placeholder 3"/>
          <p:cNvSpPr>
            <a:spLocks noGrp="1"/>
          </p:cNvSpPr>
          <p:nvPr>
            <p:ph type="sldNum" sz="quarter" idx="10"/>
          </p:nvPr>
        </p:nvSpPr>
        <p:spPr/>
        <p:txBody>
          <a:bodyPr/>
          <a:lstStyle/>
          <a:p>
            <a:fld id="{23F61AAD-07B4-0949-8827-15429FC30EDE}" type="slidenum">
              <a:rPr lang="en-US" smtClean="0"/>
              <a:t>13</a:t>
            </a:fld>
            <a:endParaRPr lang="en-US"/>
          </a:p>
        </p:txBody>
      </p:sp>
    </p:spTree>
    <p:extLst>
      <p:ext uri="{BB962C8B-B14F-4D97-AF65-F5344CB8AC3E}">
        <p14:creationId xmlns:p14="http://schemas.microsoft.com/office/powerpoint/2010/main" val="1217066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https://www.forbes.com/sites/isisbriones/2018/10/11/candy-crush-friends-saga-release-interview/#78dea7225031</a:t>
            </a:r>
            <a:endParaRPr lang="en-US" dirty="0"/>
          </a:p>
          <a:p>
            <a:r>
              <a:rPr lang="en-US" dirty="0">
                <a:hlinkClick r:id="rId4"/>
              </a:rPr>
              <a:t>https://thenextweb.com/syndication/2019/12/21/6-cheesy-life-lessons-that-playing-bejeweled-taught-me/</a:t>
            </a:r>
            <a:endParaRPr lang="en-US" dirty="0"/>
          </a:p>
          <a:p>
            <a:r>
              <a:rPr lang="en-US" dirty="0">
                <a:hlinkClick r:id="rId5"/>
              </a:rPr>
              <a:t>https://www.businessinsider.com/dr-mario-world-release-date-nintendo-2019-6</a:t>
            </a:r>
            <a:endParaRPr lang="en-US" dirty="0"/>
          </a:p>
        </p:txBody>
      </p:sp>
      <p:sp>
        <p:nvSpPr>
          <p:cNvPr id="4" name="Slide Number Placeholder 3"/>
          <p:cNvSpPr>
            <a:spLocks noGrp="1"/>
          </p:cNvSpPr>
          <p:nvPr>
            <p:ph type="sldNum" sz="quarter" idx="5"/>
          </p:nvPr>
        </p:nvSpPr>
        <p:spPr/>
        <p:txBody>
          <a:bodyPr/>
          <a:lstStyle/>
          <a:p>
            <a:fld id="{8D534DA8-A3D5-1E42-AE38-75C28F847F49}" type="slidenum">
              <a:rPr lang="en-US" smtClean="0"/>
              <a:t>3</a:t>
            </a:fld>
            <a:endParaRPr lang="en-US"/>
          </a:p>
        </p:txBody>
      </p:sp>
    </p:spTree>
    <p:extLst>
      <p:ext uri="{BB962C8B-B14F-4D97-AF65-F5344CB8AC3E}">
        <p14:creationId xmlns:p14="http://schemas.microsoft.com/office/powerpoint/2010/main" val="2622231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address this problem, the software engineering community has promoted the idea of architecture-based development, which bridges the abstraction gap between the programming-language level and the architecture level. For example, </a:t>
            </a:r>
            <a:r>
              <a:rPr lang="en-US" dirty="0" err="1"/>
              <a:t>ArchJava</a:t>
            </a:r>
            <a:r>
              <a:rPr lang="en-US" dirty="0"/>
              <a:t> actually provided a notion of software components and connectors to the Java language. Architectural frameworks like the C2 framework did this at a slightly higher level of abstraction giving you framework with components you can override. </a:t>
            </a:r>
          </a:p>
          <a:p>
            <a:endParaRPr lang="en-US" dirty="0"/>
          </a:p>
          <a:p>
            <a:r>
              <a:rPr lang="en-US" dirty="0"/>
              <a:t>After nearly two decades of this groundbreaking research, one of the most widely used programming languages in the world, Java, now bridges the gap between architecture and implementations. Java now provides explicit component-based development through the Java Platform Module System</a:t>
            </a:r>
          </a:p>
          <a:p>
            <a:endParaRPr lang="en-US" dirty="0"/>
          </a:p>
          <a:p>
            <a:r>
              <a:rPr lang="en-US" dirty="0"/>
              <a:t>Variety </a:t>
            </a:r>
            <a:r>
              <a:rPr lang="en-US" dirty="0">
                <a:sym typeface="Wingdings"/>
              </a:rPr>
              <a:t> addressing</a:t>
            </a:r>
            <a:endParaRPr lang="en-US" dirty="0"/>
          </a:p>
          <a:p>
            <a:endParaRPr lang="en-US" dirty="0"/>
          </a:p>
          <a:p>
            <a:r>
              <a:rPr lang="en-US" dirty="0"/>
              <a:t>Re-visit</a:t>
            </a:r>
            <a:r>
              <a:rPr lang="en-US" dirty="0">
                <a:sym typeface="Wingdings"/>
              </a:rPr>
              <a:t> recent drastic</a:t>
            </a:r>
            <a:endParaRPr lang="en-US" dirty="0"/>
          </a:p>
          <a:p>
            <a:r>
              <a:rPr lang="en-US" dirty="0"/>
              <a:t>Provides</a:t>
            </a:r>
          </a:p>
          <a:p>
            <a:r>
              <a:rPr lang="en-US" dirty="0"/>
              <a:t>Introduces</a:t>
            </a:r>
            <a:r>
              <a:rPr lang="en-US" baseline="0" dirty="0"/>
              <a:t> notions </a:t>
            </a:r>
          </a:p>
          <a:p>
            <a:endParaRPr lang="en-US" baseline="0" dirty="0"/>
          </a:p>
          <a:p>
            <a:r>
              <a:rPr lang="en-US" baseline="0" dirty="0"/>
              <a:t>Possible </a:t>
            </a:r>
            <a:r>
              <a:rPr lang="en-US" baseline="0" dirty="0">
                <a:sym typeface="Wingdings"/>
              </a:rPr>
              <a:t> resolve arch </a:t>
            </a:r>
            <a:r>
              <a:rPr lang="en-US" baseline="0" dirty="0" err="1">
                <a:sym typeface="Wingdings"/>
              </a:rPr>
              <a:t>incon</a:t>
            </a:r>
            <a:r>
              <a:rPr lang="en-US" baseline="0" dirty="0">
                <a:sym typeface="Wingdings"/>
              </a:rPr>
              <a:t> more accurately</a:t>
            </a:r>
            <a:endParaRPr lang="en-US" dirty="0"/>
          </a:p>
        </p:txBody>
      </p:sp>
      <p:sp>
        <p:nvSpPr>
          <p:cNvPr id="4" name="Slide Number Placeholder 3"/>
          <p:cNvSpPr>
            <a:spLocks noGrp="1"/>
          </p:cNvSpPr>
          <p:nvPr>
            <p:ph type="sldNum" sz="quarter" idx="10"/>
          </p:nvPr>
        </p:nvSpPr>
        <p:spPr/>
        <p:txBody>
          <a:bodyPr/>
          <a:lstStyle/>
          <a:p>
            <a:fld id="{23F61AAD-07B4-0949-8827-15429FC30EDE}" type="slidenum">
              <a:rPr lang="en-US" smtClean="0"/>
              <a:t>5</a:t>
            </a:fld>
            <a:endParaRPr lang="en-US"/>
          </a:p>
        </p:txBody>
      </p:sp>
    </p:spTree>
    <p:extLst>
      <p:ext uri="{BB962C8B-B14F-4D97-AF65-F5344CB8AC3E}">
        <p14:creationId xmlns:p14="http://schemas.microsoft.com/office/powerpoint/2010/main" val="30765734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Java Platform Module System (JPMS), introduced in Java 9, is  drastic change to Java. Not only does it give you explicit components at the programming-language level, it gives you rich architectural interfaces for them. It even forces you to modularize your project in some way, even if you create a monolithic component for which everything is accessible.</a:t>
            </a:r>
          </a:p>
          <a:p>
            <a:endParaRPr lang="en-US" dirty="0"/>
          </a:p>
          <a:p>
            <a:r>
              <a:rPr lang="en-US" dirty="0"/>
              <a:t>Good</a:t>
            </a:r>
            <a:r>
              <a:rPr lang="en-US" baseline="0" dirty="0"/>
              <a:t> news</a:t>
            </a:r>
            <a:endParaRPr lang="en-US" sz="1200" b="0" i="0" u="none" strike="noStrike" kern="1200" dirty="0">
              <a:solidFill>
                <a:schemeClr val="tx1"/>
              </a:solidFill>
              <a:effectLst/>
              <a:latin typeface="+mn-lt"/>
              <a:ea typeface="+mn-ea"/>
              <a:cs typeface="+mn-cs"/>
            </a:endParaRPr>
          </a:p>
          <a:p>
            <a:r>
              <a:rPr lang="is-IS" sz="1200" b="0" i="0" u="none" strike="noStrike" kern="1200" dirty="0">
                <a:solidFill>
                  <a:schemeClr val="tx1"/>
                </a:solidFill>
                <a:effectLst/>
                <a:latin typeface="+mn-lt"/>
                <a:ea typeface="+mn-ea"/>
                <a:cs typeface="+mn-cs"/>
              </a:rPr>
              <a:t>…</a:t>
            </a:r>
          </a:p>
          <a:p>
            <a:pPr lvl="1"/>
            <a:r>
              <a:rPr lang="en-US" dirty="0">
                <a:latin typeface="Arial Hebrew" charset="-79"/>
                <a:ea typeface="Arial Hebrew" charset="-79"/>
                <a:cs typeface="Arial Hebrew" charset="-79"/>
              </a:rPr>
              <a:t>Explicit support for component-based development</a:t>
            </a:r>
          </a:p>
          <a:p>
            <a:pPr lvl="2"/>
            <a:r>
              <a:rPr lang="en-US" sz="2200" dirty="0">
                <a:solidFill>
                  <a:schemeClr val="tx1">
                    <a:lumMod val="85000"/>
                    <a:lumOff val="15000"/>
                  </a:schemeClr>
                </a:solidFill>
                <a:latin typeface="Arial Hebrew" charset="-79"/>
                <a:ea typeface="Arial Hebrew" charset="-79"/>
                <a:cs typeface="Arial Hebrew" charset="-79"/>
              </a:rPr>
              <a:t>Software components (modules)</a:t>
            </a:r>
          </a:p>
          <a:p>
            <a:pPr lvl="2"/>
            <a:r>
              <a:rPr lang="en-US" sz="2200" dirty="0">
                <a:solidFill>
                  <a:schemeClr val="tx1">
                    <a:lumMod val="85000"/>
                    <a:lumOff val="15000"/>
                  </a:schemeClr>
                </a:solidFill>
                <a:latin typeface="Arial Hebrew" charset="-79"/>
                <a:ea typeface="Arial Hebrew" charset="-79"/>
                <a:cs typeface="Arial Hebrew" charset="-79"/>
              </a:rPr>
              <a:t>Explicit architectural interfaces and dependencies</a:t>
            </a:r>
          </a:p>
          <a:p>
            <a:endParaRPr lang="is-I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546E941-D612-E648-910C-784AA067E91A}" type="slidenum">
              <a:rPr lang="en-US" smtClean="0"/>
              <a:t>6</a:t>
            </a:fld>
            <a:endParaRPr lang="en-US"/>
          </a:p>
        </p:txBody>
      </p:sp>
    </p:spTree>
    <p:extLst>
      <p:ext uri="{BB962C8B-B14F-4D97-AF65-F5344CB8AC3E}">
        <p14:creationId xmlns:p14="http://schemas.microsoft.com/office/powerpoint/2010/main" val="40498129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 introduce those inconsistency types, it is important that you understand how modules in Java work. Modules are specified in descriptor files entitled module-info with a .java extension, or simply module-</a:t>
            </a:r>
            <a:r>
              <a:rPr lang="en-US" dirty="0" err="1"/>
              <a:t>info.java</a:t>
            </a:r>
            <a:r>
              <a:rPr lang="en-US" dirty="0"/>
              <a:t>.</a:t>
            </a:r>
          </a:p>
        </p:txBody>
      </p:sp>
      <p:sp>
        <p:nvSpPr>
          <p:cNvPr id="4" name="Slide Number Placeholder 3"/>
          <p:cNvSpPr>
            <a:spLocks noGrp="1"/>
          </p:cNvSpPr>
          <p:nvPr>
            <p:ph type="sldNum" sz="quarter" idx="5"/>
          </p:nvPr>
        </p:nvSpPr>
        <p:spPr/>
        <p:txBody>
          <a:bodyPr/>
          <a:lstStyle/>
          <a:p>
            <a:fld id="{23F61AAD-07B4-0949-8827-15429FC30EDE}" type="slidenum">
              <a:rPr lang="en-US" smtClean="0"/>
              <a:t>7</a:t>
            </a:fld>
            <a:endParaRPr lang="en-US"/>
          </a:p>
        </p:txBody>
      </p:sp>
    </p:spTree>
    <p:extLst>
      <p:ext uri="{BB962C8B-B14F-4D97-AF65-F5344CB8AC3E}">
        <p14:creationId xmlns:p14="http://schemas.microsoft.com/office/powerpoint/2010/main" val="598893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Modules in the descriptor files are declared using the keyword </a:t>
            </a:r>
            <a:r>
              <a:rPr lang="en-US" sz="1200" b="1" i="0" u="none" strike="noStrike" kern="1200" dirty="0">
                <a:solidFill>
                  <a:schemeClr val="tx1"/>
                </a:solidFill>
                <a:effectLst/>
                <a:latin typeface="+mn-lt"/>
                <a:ea typeface="+mn-ea"/>
                <a:cs typeface="+mn-cs"/>
              </a:rPr>
              <a:t>module</a:t>
            </a:r>
            <a:r>
              <a:rPr lang="en-US" sz="1200" b="0" i="0" u="none" strike="noStrike" kern="1200" dirty="0">
                <a:solidFill>
                  <a:schemeClr val="tx1"/>
                </a:solidFill>
                <a:effectLst/>
                <a:latin typeface="+mn-lt"/>
                <a:ea typeface="+mn-ea"/>
                <a:cs typeface="+mn-cs"/>
              </a:rPr>
              <a:t> and followed by a unique </a:t>
            </a:r>
            <a:r>
              <a:rPr lang="en-US" sz="1200" b="0" i="1" u="none" strike="noStrike" kern="1200" dirty="0" err="1">
                <a:solidFill>
                  <a:schemeClr val="tx1"/>
                </a:solidFill>
                <a:effectLst/>
                <a:latin typeface="+mn-lt"/>
                <a:ea typeface="+mn-ea"/>
                <a:cs typeface="+mn-cs"/>
              </a:rPr>
              <a:t>modulename</a:t>
            </a:r>
            <a:r>
              <a:rPr lang="en-US" sz="1200" b="0" i="0" u="none" strike="noStrike" kern="1200" dirty="0">
                <a:solidFill>
                  <a:schemeClr val="tx1"/>
                </a:solidFill>
                <a:effectLst/>
                <a:latin typeface="+mn-lt"/>
                <a:ea typeface="+mn-ea"/>
                <a:cs typeface="+mn-cs"/>
              </a:rPr>
              <a:t> and a body, describing its set of dependencies.</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body can be EMPTY or contain a</a:t>
            </a:r>
            <a:r>
              <a:rPr lang="en-US" sz="1200" b="0" i="0" u="none" strike="noStrike" kern="1200" baseline="0" dirty="0">
                <a:solidFill>
                  <a:schemeClr val="tx1"/>
                </a:solidFill>
                <a:effectLst/>
                <a:latin typeface="+mn-lt"/>
                <a:ea typeface="+mn-ea"/>
                <a:cs typeface="+mn-cs"/>
              </a:rPr>
              <a:t> set of dep </a:t>
            </a:r>
            <a:r>
              <a:rPr lang="en-US" sz="1200" b="0" i="0" u="none" strike="noStrike" kern="1200" dirty="0">
                <a:solidFill>
                  <a:schemeClr val="tx1"/>
                </a:solidFill>
                <a:effectLst/>
                <a:latin typeface="+mn-lt"/>
                <a:ea typeface="+mn-ea"/>
                <a:cs typeface="+mn-cs"/>
                <a:sym typeface="Wingdings"/>
              </a:rPr>
              <a:t> </a:t>
            </a:r>
            <a:r>
              <a:rPr lang="en-US" sz="1200" b="0" i="0" u="none" strike="noStrike" kern="1200" dirty="0">
                <a:solidFill>
                  <a:schemeClr val="tx1"/>
                </a:solidFill>
                <a:effectLst/>
                <a:latin typeface="+mn-lt"/>
                <a:ea typeface="+mn-ea"/>
                <a:cs typeface="+mn-cs"/>
              </a:rPr>
              <a:t> specifies EXPOSURE / NEEDS ACCESS TO</a:t>
            </a:r>
          </a:p>
        </p:txBody>
      </p:sp>
      <p:sp>
        <p:nvSpPr>
          <p:cNvPr id="4" name="Slide Number Placeholder 3"/>
          <p:cNvSpPr>
            <a:spLocks noGrp="1"/>
          </p:cNvSpPr>
          <p:nvPr>
            <p:ph type="sldNum" sz="quarter" idx="10"/>
          </p:nvPr>
        </p:nvSpPr>
        <p:spPr/>
        <p:txBody>
          <a:bodyPr/>
          <a:lstStyle/>
          <a:p>
            <a:fld id="{2546E941-D612-E648-910C-784AA067E91A}" type="slidenum">
              <a:rPr lang="en-US" smtClean="0"/>
              <a:t>8</a:t>
            </a:fld>
            <a:endParaRPr lang="en-US"/>
          </a:p>
        </p:txBody>
      </p:sp>
    </p:spTree>
    <p:extLst>
      <p:ext uri="{BB962C8B-B14F-4D97-AF65-F5344CB8AC3E}">
        <p14:creationId xmlns:p14="http://schemas.microsoft.com/office/powerpoint/2010/main" val="9642804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A module body can utilize COMBINATIONS</a:t>
            </a:r>
            <a:r>
              <a:rPr lang="en-US" sz="1200" b="0" i="0" u="none" strike="noStrike" kern="1200" baseline="0" dirty="0">
                <a:solidFill>
                  <a:schemeClr val="tx1"/>
                </a:solidFill>
                <a:effectLst/>
                <a:latin typeface="+mn-lt"/>
                <a:ea typeface="+mn-ea"/>
                <a:cs typeface="+mn-cs"/>
              </a:rPr>
              <a:t> OF 5</a:t>
            </a:r>
            <a:r>
              <a:rPr lang="en-US" sz="1200" b="0" i="0" u="none" strike="noStrike" kern="1200" dirty="0">
                <a:solidFill>
                  <a:schemeClr val="tx1"/>
                </a:solidFill>
                <a:effectLst/>
                <a:latin typeface="+mn-lt"/>
                <a:ea typeface="+mn-ea"/>
                <a:cs typeface="+mn-cs"/>
              </a:rPr>
              <a:t> module directives, which are used to specify module dependencies. I’ll talk about each of these directives in turn. </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These directives include </a:t>
            </a:r>
            <a:r>
              <a:rPr lang="is-IS" sz="1200" b="0" i="0" u="none" strike="noStrike" kern="1200" dirty="0">
                <a:solidFill>
                  <a:schemeClr val="tx1"/>
                </a:solidFill>
                <a:effectLst/>
                <a:latin typeface="+mn-lt"/>
                <a:ea typeface="+mn-ea"/>
                <a:cs typeface="+mn-cs"/>
              </a:rPr>
              <a:t>…</a:t>
            </a:r>
            <a:r>
              <a:rPr lang="en-US" sz="1200" b="0" i="0" u="none" strike="noStrike" kern="1200" baseline="0" dirty="0">
                <a:solidFill>
                  <a:schemeClr val="tx1"/>
                </a:solidFill>
                <a:effectLst/>
                <a:latin typeface="+mn-lt"/>
                <a:ea typeface="+mn-ea"/>
                <a:cs typeface="+mn-cs"/>
              </a:rPr>
              <a:t> </a:t>
            </a:r>
            <a:r>
              <a:rPr lang="en-US" sz="1200" b="0" i="0" u="none" strike="noStrike" kern="1200" baseline="0" dirty="0">
                <a:solidFill>
                  <a:schemeClr val="tx1"/>
                </a:solidFill>
                <a:effectLst/>
                <a:latin typeface="+mn-lt"/>
                <a:ea typeface="+mn-ea"/>
                <a:cs typeface="+mn-cs"/>
                <a:sym typeface="Wingdings"/>
              </a:rPr>
              <a:t> explain one by one with example</a:t>
            </a:r>
            <a:endParaRPr lang="is-I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3F61AAD-07B4-0949-8827-15429FC30EDE}" type="slidenum">
              <a:rPr lang="en-US" smtClean="0"/>
              <a:t>9</a:t>
            </a:fld>
            <a:endParaRPr lang="en-US"/>
          </a:p>
        </p:txBody>
      </p:sp>
    </p:spTree>
    <p:extLst>
      <p:ext uri="{BB962C8B-B14F-4D97-AF65-F5344CB8AC3E}">
        <p14:creationId xmlns:p14="http://schemas.microsoft.com/office/powerpoint/2010/main" val="1541093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requires directive of a module specifies the other modules that it depends on. For example, here, foo depends on the JDK module </a:t>
            </a:r>
            <a:r>
              <a:rPr lang="en-US" dirty="0" err="1"/>
              <a:t>java.logging</a:t>
            </a:r>
            <a:r>
              <a:rPr lang="en-US" dirty="0"/>
              <a:t> and the module bar, and all the other modules that bar transitively depends on. </a:t>
            </a:r>
          </a:p>
        </p:txBody>
      </p:sp>
      <p:sp>
        <p:nvSpPr>
          <p:cNvPr id="4" name="Slide Number Placeholder 3"/>
          <p:cNvSpPr>
            <a:spLocks noGrp="1"/>
          </p:cNvSpPr>
          <p:nvPr>
            <p:ph type="sldNum" sz="quarter" idx="10"/>
          </p:nvPr>
        </p:nvSpPr>
        <p:spPr/>
        <p:txBody>
          <a:bodyPr/>
          <a:lstStyle/>
          <a:p>
            <a:fld id="{23F61AAD-07B4-0949-8827-15429FC30EDE}" type="slidenum">
              <a:rPr lang="en-US" smtClean="0"/>
              <a:t>10</a:t>
            </a:fld>
            <a:endParaRPr lang="en-US"/>
          </a:p>
        </p:txBody>
      </p:sp>
    </p:spTree>
    <p:extLst>
      <p:ext uri="{BB962C8B-B14F-4D97-AF65-F5344CB8AC3E}">
        <p14:creationId xmlns:p14="http://schemas.microsoft.com/office/powerpoint/2010/main" val="34503272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 exports directive of a modules specifies the packages the module exposes to other modules. In this example, foo exports </a:t>
            </a:r>
            <a:r>
              <a:rPr lang="en-US" sz="1200" b="0" i="0" u="none" strike="noStrike" kern="1200" dirty="0" err="1">
                <a:solidFill>
                  <a:schemeClr val="tx1"/>
                </a:solidFill>
                <a:effectLst/>
                <a:latin typeface="+mn-lt"/>
                <a:ea typeface="+mn-ea"/>
                <a:cs typeface="+mn-cs"/>
              </a:rPr>
              <a:t>com.foo.utils</a:t>
            </a:r>
            <a:r>
              <a:rPr lang="en-US" sz="1200" b="0" i="0" u="none" strike="noStrike" kern="1200" dirty="0">
                <a:solidFill>
                  <a:schemeClr val="tx1"/>
                </a:solidFill>
                <a:effectLst/>
                <a:latin typeface="+mn-lt"/>
                <a:ea typeface="+mn-ea"/>
                <a:cs typeface="+mn-cs"/>
              </a:rPr>
              <a:t> to all modules and </a:t>
            </a:r>
            <a:r>
              <a:rPr lang="en-US" sz="1200" b="0" i="0" u="none" strike="noStrike" kern="1200" dirty="0" err="1">
                <a:solidFill>
                  <a:schemeClr val="tx1"/>
                </a:solidFill>
                <a:effectLst/>
                <a:latin typeface="+mn-lt"/>
                <a:ea typeface="+mn-ea"/>
                <a:cs typeface="+mn-cs"/>
              </a:rPr>
              <a:t>com.foo.internal</a:t>
            </a:r>
            <a:r>
              <a:rPr lang="en-US" sz="1200" b="0" i="0" u="none" strike="noStrike" kern="1200" dirty="0">
                <a:solidFill>
                  <a:schemeClr val="tx1"/>
                </a:solidFill>
                <a:effectLst/>
                <a:latin typeface="+mn-lt"/>
                <a:ea typeface="+mn-ea"/>
                <a:cs typeface="+mn-cs"/>
              </a:rPr>
              <a:t> to module bar.</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specifies one of the module’s packages WHOSE public &amp; protected types should be accessible to code in all other modules</a:t>
            </a:r>
            <a:endParaRPr lang="en-US" dirty="0"/>
          </a:p>
        </p:txBody>
      </p:sp>
      <p:sp>
        <p:nvSpPr>
          <p:cNvPr id="4" name="Slide Number Placeholder 3"/>
          <p:cNvSpPr>
            <a:spLocks noGrp="1"/>
          </p:cNvSpPr>
          <p:nvPr>
            <p:ph type="sldNum" sz="quarter" idx="10"/>
          </p:nvPr>
        </p:nvSpPr>
        <p:spPr/>
        <p:txBody>
          <a:bodyPr/>
          <a:lstStyle/>
          <a:p>
            <a:fld id="{23F61AAD-07B4-0949-8827-15429FC30EDE}" type="slidenum">
              <a:rPr lang="en-US" smtClean="0"/>
              <a:t>11</a:t>
            </a:fld>
            <a:endParaRPr lang="en-US"/>
          </a:p>
        </p:txBody>
      </p:sp>
    </p:spTree>
    <p:extLst>
      <p:ext uri="{BB962C8B-B14F-4D97-AF65-F5344CB8AC3E}">
        <p14:creationId xmlns:p14="http://schemas.microsoft.com/office/powerpoint/2010/main" val="8594387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4541E-7AFE-BC41-AD66-3EB436BB16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4520CA8-209F-0747-89A7-608BAA7EA8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F11C50E-F984-7647-9FD5-5B4A487787DD}"/>
              </a:ext>
            </a:extLst>
          </p:cNvPr>
          <p:cNvSpPr>
            <a:spLocks noGrp="1"/>
          </p:cNvSpPr>
          <p:nvPr>
            <p:ph type="dt" sz="half" idx="10"/>
          </p:nvPr>
        </p:nvSpPr>
        <p:spPr/>
        <p:txBody>
          <a:bodyPr/>
          <a:lstStyle/>
          <a:p>
            <a:fld id="{1CCDFB45-6346-AF49-92B4-6D68E90CF850}" type="datetimeFigureOut">
              <a:rPr lang="en-US" smtClean="0"/>
              <a:t>2/24/20</a:t>
            </a:fld>
            <a:endParaRPr lang="en-US"/>
          </a:p>
        </p:txBody>
      </p:sp>
      <p:sp>
        <p:nvSpPr>
          <p:cNvPr id="5" name="Footer Placeholder 4">
            <a:extLst>
              <a:ext uri="{FF2B5EF4-FFF2-40B4-BE49-F238E27FC236}">
                <a16:creationId xmlns:a16="http://schemas.microsoft.com/office/drawing/2014/main" id="{1BBDD1A3-2B54-3A48-AC07-732BD598B8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0569F9-7EAD-CE4C-9897-714C0A8DB5DC}"/>
              </a:ext>
            </a:extLst>
          </p:cNvPr>
          <p:cNvSpPr>
            <a:spLocks noGrp="1"/>
          </p:cNvSpPr>
          <p:nvPr>
            <p:ph type="sldNum" sz="quarter" idx="12"/>
          </p:nvPr>
        </p:nvSpPr>
        <p:spPr/>
        <p:txBody>
          <a:bodyPr/>
          <a:lstStyle/>
          <a:p>
            <a:fld id="{B46B5413-7705-B34F-B651-D68C0811AFB7}" type="slidenum">
              <a:rPr lang="en-US" smtClean="0"/>
              <a:t>‹#›</a:t>
            </a:fld>
            <a:endParaRPr lang="en-US"/>
          </a:p>
        </p:txBody>
      </p:sp>
    </p:spTree>
    <p:extLst>
      <p:ext uri="{BB962C8B-B14F-4D97-AF65-F5344CB8AC3E}">
        <p14:creationId xmlns:p14="http://schemas.microsoft.com/office/powerpoint/2010/main" val="1229033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42135-E77D-8C4F-8697-915167A2BF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82E1314-A7DD-1A4B-A139-AC138391E70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C283C1-F140-524A-91C1-9B1880168A73}"/>
              </a:ext>
            </a:extLst>
          </p:cNvPr>
          <p:cNvSpPr>
            <a:spLocks noGrp="1"/>
          </p:cNvSpPr>
          <p:nvPr>
            <p:ph type="dt" sz="half" idx="10"/>
          </p:nvPr>
        </p:nvSpPr>
        <p:spPr/>
        <p:txBody>
          <a:bodyPr/>
          <a:lstStyle/>
          <a:p>
            <a:fld id="{1CCDFB45-6346-AF49-92B4-6D68E90CF850}" type="datetimeFigureOut">
              <a:rPr lang="en-US" smtClean="0"/>
              <a:t>2/24/20</a:t>
            </a:fld>
            <a:endParaRPr lang="en-US"/>
          </a:p>
        </p:txBody>
      </p:sp>
      <p:sp>
        <p:nvSpPr>
          <p:cNvPr id="5" name="Footer Placeholder 4">
            <a:extLst>
              <a:ext uri="{FF2B5EF4-FFF2-40B4-BE49-F238E27FC236}">
                <a16:creationId xmlns:a16="http://schemas.microsoft.com/office/drawing/2014/main" id="{82B6DBBA-8F8D-5148-BD69-0E8D9F81A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F0C43B-D6D1-4F4C-897A-E744E6EFFA28}"/>
              </a:ext>
            </a:extLst>
          </p:cNvPr>
          <p:cNvSpPr>
            <a:spLocks noGrp="1"/>
          </p:cNvSpPr>
          <p:nvPr>
            <p:ph type="sldNum" sz="quarter" idx="12"/>
          </p:nvPr>
        </p:nvSpPr>
        <p:spPr/>
        <p:txBody>
          <a:bodyPr/>
          <a:lstStyle/>
          <a:p>
            <a:fld id="{B46B5413-7705-B34F-B651-D68C0811AFB7}" type="slidenum">
              <a:rPr lang="en-US" smtClean="0"/>
              <a:t>‹#›</a:t>
            </a:fld>
            <a:endParaRPr lang="en-US"/>
          </a:p>
        </p:txBody>
      </p:sp>
    </p:spTree>
    <p:extLst>
      <p:ext uri="{BB962C8B-B14F-4D97-AF65-F5344CB8AC3E}">
        <p14:creationId xmlns:p14="http://schemas.microsoft.com/office/powerpoint/2010/main" val="34281521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844476-358C-FE49-B268-F868EB2F6A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1228ED7-2BBE-3A43-A920-130A31060C0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D0D65E-7F62-0148-A3C5-B7B8AAACA46D}"/>
              </a:ext>
            </a:extLst>
          </p:cNvPr>
          <p:cNvSpPr>
            <a:spLocks noGrp="1"/>
          </p:cNvSpPr>
          <p:nvPr>
            <p:ph type="dt" sz="half" idx="10"/>
          </p:nvPr>
        </p:nvSpPr>
        <p:spPr/>
        <p:txBody>
          <a:bodyPr/>
          <a:lstStyle/>
          <a:p>
            <a:fld id="{1CCDFB45-6346-AF49-92B4-6D68E90CF850}" type="datetimeFigureOut">
              <a:rPr lang="en-US" smtClean="0"/>
              <a:t>2/24/20</a:t>
            </a:fld>
            <a:endParaRPr lang="en-US"/>
          </a:p>
        </p:txBody>
      </p:sp>
      <p:sp>
        <p:nvSpPr>
          <p:cNvPr id="5" name="Footer Placeholder 4">
            <a:extLst>
              <a:ext uri="{FF2B5EF4-FFF2-40B4-BE49-F238E27FC236}">
                <a16:creationId xmlns:a16="http://schemas.microsoft.com/office/drawing/2014/main" id="{874A94AE-A172-1D46-AB23-82258B265F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346C24-410E-5646-88AA-CC5E4BEEBB8E}"/>
              </a:ext>
            </a:extLst>
          </p:cNvPr>
          <p:cNvSpPr>
            <a:spLocks noGrp="1"/>
          </p:cNvSpPr>
          <p:nvPr>
            <p:ph type="sldNum" sz="quarter" idx="12"/>
          </p:nvPr>
        </p:nvSpPr>
        <p:spPr/>
        <p:txBody>
          <a:bodyPr/>
          <a:lstStyle/>
          <a:p>
            <a:fld id="{B46B5413-7705-B34F-B651-D68C0811AFB7}" type="slidenum">
              <a:rPr lang="en-US" smtClean="0"/>
              <a:t>‹#›</a:t>
            </a:fld>
            <a:endParaRPr lang="en-US"/>
          </a:p>
        </p:txBody>
      </p:sp>
    </p:spTree>
    <p:extLst>
      <p:ext uri="{BB962C8B-B14F-4D97-AF65-F5344CB8AC3E}">
        <p14:creationId xmlns:p14="http://schemas.microsoft.com/office/powerpoint/2010/main" val="2477195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7A303-BF56-EB43-BF77-804EF4545B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0DBA08-CD65-074E-9E1B-E5151B0BB09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EDAAC9-51A0-9548-AAC9-1951CA8748B0}"/>
              </a:ext>
            </a:extLst>
          </p:cNvPr>
          <p:cNvSpPr>
            <a:spLocks noGrp="1"/>
          </p:cNvSpPr>
          <p:nvPr>
            <p:ph type="dt" sz="half" idx="10"/>
          </p:nvPr>
        </p:nvSpPr>
        <p:spPr/>
        <p:txBody>
          <a:bodyPr/>
          <a:lstStyle/>
          <a:p>
            <a:fld id="{1CCDFB45-6346-AF49-92B4-6D68E90CF850}" type="datetimeFigureOut">
              <a:rPr lang="en-US" smtClean="0"/>
              <a:t>2/24/20</a:t>
            </a:fld>
            <a:endParaRPr lang="en-US"/>
          </a:p>
        </p:txBody>
      </p:sp>
      <p:sp>
        <p:nvSpPr>
          <p:cNvPr id="5" name="Footer Placeholder 4">
            <a:extLst>
              <a:ext uri="{FF2B5EF4-FFF2-40B4-BE49-F238E27FC236}">
                <a16:creationId xmlns:a16="http://schemas.microsoft.com/office/drawing/2014/main" id="{D856D232-B4B8-7445-811B-2F3EDB8576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7AFAD3-B7E1-7049-8C96-7E623561FA9C}"/>
              </a:ext>
            </a:extLst>
          </p:cNvPr>
          <p:cNvSpPr>
            <a:spLocks noGrp="1"/>
          </p:cNvSpPr>
          <p:nvPr>
            <p:ph type="sldNum" sz="quarter" idx="12"/>
          </p:nvPr>
        </p:nvSpPr>
        <p:spPr/>
        <p:txBody>
          <a:bodyPr/>
          <a:lstStyle/>
          <a:p>
            <a:fld id="{B46B5413-7705-B34F-B651-D68C0811AFB7}" type="slidenum">
              <a:rPr lang="en-US" smtClean="0"/>
              <a:t>‹#›</a:t>
            </a:fld>
            <a:endParaRPr lang="en-US"/>
          </a:p>
        </p:txBody>
      </p:sp>
    </p:spTree>
    <p:extLst>
      <p:ext uri="{BB962C8B-B14F-4D97-AF65-F5344CB8AC3E}">
        <p14:creationId xmlns:p14="http://schemas.microsoft.com/office/powerpoint/2010/main" val="2637643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AE04E-E87D-C24F-A9DA-3E3026E93B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9A29D0-B331-074B-8352-8D4B6AE93A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7B4C87B-6FC9-0045-B447-8BF4CEA1B955}"/>
              </a:ext>
            </a:extLst>
          </p:cNvPr>
          <p:cNvSpPr>
            <a:spLocks noGrp="1"/>
          </p:cNvSpPr>
          <p:nvPr>
            <p:ph type="dt" sz="half" idx="10"/>
          </p:nvPr>
        </p:nvSpPr>
        <p:spPr/>
        <p:txBody>
          <a:bodyPr/>
          <a:lstStyle/>
          <a:p>
            <a:fld id="{1CCDFB45-6346-AF49-92B4-6D68E90CF850}" type="datetimeFigureOut">
              <a:rPr lang="en-US" smtClean="0"/>
              <a:t>2/24/20</a:t>
            </a:fld>
            <a:endParaRPr lang="en-US"/>
          </a:p>
        </p:txBody>
      </p:sp>
      <p:sp>
        <p:nvSpPr>
          <p:cNvPr id="5" name="Footer Placeholder 4">
            <a:extLst>
              <a:ext uri="{FF2B5EF4-FFF2-40B4-BE49-F238E27FC236}">
                <a16:creationId xmlns:a16="http://schemas.microsoft.com/office/drawing/2014/main" id="{2369A34C-82B5-564F-A06A-8C592A96FC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A3E01C-38CE-C94D-A463-B0238309A761}"/>
              </a:ext>
            </a:extLst>
          </p:cNvPr>
          <p:cNvSpPr>
            <a:spLocks noGrp="1"/>
          </p:cNvSpPr>
          <p:nvPr>
            <p:ph type="sldNum" sz="quarter" idx="12"/>
          </p:nvPr>
        </p:nvSpPr>
        <p:spPr/>
        <p:txBody>
          <a:bodyPr/>
          <a:lstStyle/>
          <a:p>
            <a:fld id="{B46B5413-7705-B34F-B651-D68C0811AFB7}" type="slidenum">
              <a:rPr lang="en-US" smtClean="0"/>
              <a:t>‹#›</a:t>
            </a:fld>
            <a:endParaRPr lang="en-US"/>
          </a:p>
        </p:txBody>
      </p:sp>
    </p:spTree>
    <p:extLst>
      <p:ext uri="{BB962C8B-B14F-4D97-AF65-F5344CB8AC3E}">
        <p14:creationId xmlns:p14="http://schemas.microsoft.com/office/powerpoint/2010/main" val="3268721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692A1-C0CF-8442-8D59-2106F38823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3F8063-644F-FD4E-A099-3B9E1325612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0257806-24B5-EA43-9B39-1D580111CFF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BDF4BB1-B7BA-EC4A-96DA-2047C0D53F90}"/>
              </a:ext>
            </a:extLst>
          </p:cNvPr>
          <p:cNvSpPr>
            <a:spLocks noGrp="1"/>
          </p:cNvSpPr>
          <p:nvPr>
            <p:ph type="dt" sz="half" idx="10"/>
          </p:nvPr>
        </p:nvSpPr>
        <p:spPr/>
        <p:txBody>
          <a:bodyPr/>
          <a:lstStyle/>
          <a:p>
            <a:fld id="{1CCDFB45-6346-AF49-92B4-6D68E90CF850}" type="datetimeFigureOut">
              <a:rPr lang="en-US" smtClean="0"/>
              <a:t>2/24/20</a:t>
            </a:fld>
            <a:endParaRPr lang="en-US"/>
          </a:p>
        </p:txBody>
      </p:sp>
      <p:sp>
        <p:nvSpPr>
          <p:cNvPr id="6" name="Footer Placeholder 5">
            <a:extLst>
              <a:ext uri="{FF2B5EF4-FFF2-40B4-BE49-F238E27FC236}">
                <a16:creationId xmlns:a16="http://schemas.microsoft.com/office/drawing/2014/main" id="{3A12F179-CE5B-1B44-9192-B8DCD16C1E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9F04AB-BF84-9241-8603-DB44D8C174DE}"/>
              </a:ext>
            </a:extLst>
          </p:cNvPr>
          <p:cNvSpPr>
            <a:spLocks noGrp="1"/>
          </p:cNvSpPr>
          <p:nvPr>
            <p:ph type="sldNum" sz="quarter" idx="12"/>
          </p:nvPr>
        </p:nvSpPr>
        <p:spPr/>
        <p:txBody>
          <a:bodyPr/>
          <a:lstStyle/>
          <a:p>
            <a:fld id="{B46B5413-7705-B34F-B651-D68C0811AFB7}" type="slidenum">
              <a:rPr lang="en-US" smtClean="0"/>
              <a:t>‹#›</a:t>
            </a:fld>
            <a:endParaRPr lang="en-US"/>
          </a:p>
        </p:txBody>
      </p:sp>
    </p:spTree>
    <p:extLst>
      <p:ext uri="{BB962C8B-B14F-4D97-AF65-F5344CB8AC3E}">
        <p14:creationId xmlns:p14="http://schemas.microsoft.com/office/powerpoint/2010/main" val="4070376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CF48F-9370-BC4B-B37C-6BC3FC6B3A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08ED583-577F-354F-8C88-7534E03F4FC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B121E40-C8DA-CF43-B514-6C3056DC5C9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BA516C-B83D-4447-B0ED-36ED746969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1D50425-1A23-7249-8F84-2108B4DE72A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E4AD5C-3FC8-CC44-B73B-891D5ADC3808}"/>
              </a:ext>
            </a:extLst>
          </p:cNvPr>
          <p:cNvSpPr>
            <a:spLocks noGrp="1"/>
          </p:cNvSpPr>
          <p:nvPr>
            <p:ph type="dt" sz="half" idx="10"/>
          </p:nvPr>
        </p:nvSpPr>
        <p:spPr/>
        <p:txBody>
          <a:bodyPr/>
          <a:lstStyle/>
          <a:p>
            <a:fld id="{1CCDFB45-6346-AF49-92B4-6D68E90CF850}" type="datetimeFigureOut">
              <a:rPr lang="en-US" smtClean="0"/>
              <a:t>2/24/20</a:t>
            </a:fld>
            <a:endParaRPr lang="en-US"/>
          </a:p>
        </p:txBody>
      </p:sp>
      <p:sp>
        <p:nvSpPr>
          <p:cNvPr id="8" name="Footer Placeholder 7">
            <a:extLst>
              <a:ext uri="{FF2B5EF4-FFF2-40B4-BE49-F238E27FC236}">
                <a16:creationId xmlns:a16="http://schemas.microsoft.com/office/drawing/2014/main" id="{97EC53A7-89CF-C047-9328-273B99279FE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A18FBBF-0C25-C345-A706-B7EA5A812086}"/>
              </a:ext>
            </a:extLst>
          </p:cNvPr>
          <p:cNvSpPr>
            <a:spLocks noGrp="1"/>
          </p:cNvSpPr>
          <p:nvPr>
            <p:ph type="sldNum" sz="quarter" idx="12"/>
          </p:nvPr>
        </p:nvSpPr>
        <p:spPr/>
        <p:txBody>
          <a:bodyPr/>
          <a:lstStyle/>
          <a:p>
            <a:fld id="{B46B5413-7705-B34F-B651-D68C0811AFB7}" type="slidenum">
              <a:rPr lang="en-US" smtClean="0"/>
              <a:t>‹#›</a:t>
            </a:fld>
            <a:endParaRPr lang="en-US"/>
          </a:p>
        </p:txBody>
      </p:sp>
    </p:spTree>
    <p:extLst>
      <p:ext uri="{BB962C8B-B14F-4D97-AF65-F5344CB8AC3E}">
        <p14:creationId xmlns:p14="http://schemas.microsoft.com/office/powerpoint/2010/main" val="4192633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FCBEF-8562-8F4B-BD4B-B88F724973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D3D4B4-6D2F-B14C-86B3-59522D3A15A5}"/>
              </a:ext>
            </a:extLst>
          </p:cNvPr>
          <p:cNvSpPr>
            <a:spLocks noGrp="1"/>
          </p:cNvSpPr>
          <p:nvPr>
            <p:ph type="dt" sz="half" idx="10"/>
          </p:nvPr>
        </p:nvSpPr>
        <p:spPr/>
        <p:txBody>
          <a:bodyPr/>
          <a:lstStyle/>
          <a:p>
            <a:fld id="{1CCDFB45-6346-AF49-92B4-6D68E90CF850}" type="datetimeFigureOut">
              <a:rPr lang="en-US" smtClean="0"/>
              <a:t>2/24/20</a:t>
            </a:fld>
            <a:endParaRPr lang="en-US"/>
          </a:p>
        </p:txBody>
      </p:sp>
      <p:sp>
        <p:nvSpPr>
          <p:cNvPr id="4" name="Footer Placeholder 3">
            <a:extLst>
              <a:ext uri="{FF2B5EF4-FFF2-40B4-BE49-F238E27FC236}">
                <a16:creationId xmlns:a16="http://schemas.microsoft.com/office/drawing/2014/main" id="{FF02A206-FE0E-0440-BE7F-F6D0F05812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3D30F8-18F5-2543-B313-DE568A6C5D94}"/>
              </a:ext>
            </a:extLst>
          </p:cNvPr>
          <p:cNvSpPr>
            <a:spLocks noGrp="1"/>
          </p:cNvSpPr>
          <p:nvPr>
            <p:ph type="sldNum" sz="quarter" idx="12"/>
          </p:nvPr>
        </p:nvSpPr>
        <p:spPr/>
        <p:txBody>
          <a:bodyPr/>
          <a:lstStyle/>
          <a:p>
            <a:fld id="{B46B5413-7705-B34F-B651-D68C0811AFB7}" type="slidenum">
              <a:rPr lang="en-US" smtClean="0"/>
              <a:t>‹#›</a:t>
            </a:fld>
            <a:endParaRPr lang="en-US"/>
          </a:p>
        </p:txBody>
      </p:sp>
    </p:spTree>
    <p:extLst>
      <p:ext uri="{BB962C8B-B14F-4D97-AF65-F5344CB8AC3E}">
        <p14:creationId xmlns:p14="http://schemas.microsoft.com/office/powerpoint/2010/main" val="807868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3190B1-9FD3-344A-89F6-EBACE267CB88}"/>
              </a:ext>
            </a:extLst>
          </p:cNvPr>
          <p:cNvSpPr>
            <a:spLocks noGrp="1"/>
          </p:cNvSpPr>
          <p:nvPr>
            <p:ph type="dt" sz="half" idx="10"/>
          </p:nvPr>
        </p:nvSpPr>
        <p:spPr/>
        <p:txBody>
          <a:bodyPr/>
          <a:lstStyle/>
          <a:p>
            <a:fld id="{1CCDFB45-6346-AF49-92B4-6D68E90CF850}" type="datetimeFigureOut">
              <a:rPr lang="en-US" smtClean="0"/>
              <a:t>2/24/20</a:t>
            </a:fld>
            <a:endParaRPr lang="en-US"/>
          </a:p>
        </p:txBody>
      </p:sp>
      <p:sp>
        <p:nvSpPr>
          <p:cNvPr id="3" name="Footer Placeholder 2">
            <a:extLst>
              <a:ext uri="{FF2B5EF4-FFF2-40B4-BE49-F238E27FC236}">
                <a16:creationId xmlns:a16="http://schemas.microsoft.com/office/drawing/2014/main" id="{01E86E62-BDAC-D941-9671-202E9866C15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3BA1DE1-9723-3744-B4B5-9F0BEDD88364}"/>
              </a:ext>
            </a:extLst>
          </p:cNvPr>
          <p:cNvSpPr>
            <a:spLocks noGrp="1"/>
          </p:cNvSpPr>
          <p:nvPr>
            <p:ph type="sldNum" sz="quarter" idx="12"/>
          </p:nvPr>
        </p:nvSpPr>
        <p:spPr/>
        <p:txBody>
          <a:bodyPr/>
          <a:lstStyle/>
          <a:p>
            <a:fld id="{B46B5413-7705-B34F-B651-D68C0811AFB7}" type="slidenum">
              <a:rPr lang="en-US" smtClean="0"/>
              <a:t>‹#›</a:t>
            </a:fld>
            <a:endParaRPr lang="en-US"/>
          </a:p>
        </p:txBody>
      </p:sp>
    </p:spTree>
    <p:extLst>
      <p:ext uri="{BB962C8B-B14F-4D97-AF65-F5344CB8AC3E}">
        <p14:creationId xmlns:p14="http://schemas.microsoft.com/office/powerpoint/2010/main" val="326633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70809-C45D-C64C-8206-77D7F25CF7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482292-8B7E-5B45-A6D7-427F358E97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1427C5-53D6-8945-8559-882C25139C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DD6443C-7094-6143-AD89-94A6D4AA2398}"/>
              </a:ext>
            </a:extLst>
          </p:cNvPr>
          <p:cNvSpPr>
            <a:spLocks noGrp="1"/>
          </p:cNvSpPr>
          <p:nvPr>
            <p:ph type="dt" sz="half" idx="10"/>
          </p:nvPr>
        </p:nvSpPr>
        <p:spPr/>
        <p:txBody>
          <a:bodyPr/>
          <a:lstStyle/>
          <a:p>
            <a:fld id="{1CCDFB45-6346-AF49-92B4-6D68E90CF850}" type="datetimeFigureOut">
              <a:rPr lang="en-US" smtClean="0"/>
              <a:t>2/24/20</a:t>
            </a:fld>
            <a:endParaRPr lang="en-US"/>
          </a:p>
        </p:txBody>
      </p:sp>
      <p:sp>
        <p:nvSpPr>
          <p:cNvPr id="6" name="Footer Placeholder 5">
            <a:extLst>
              <a:ext uri="{FF2B5EF4-FFF2-40B4-BE49-F238E27FC236}">
                <a16:creationId xmlns:a16="http://schemas.microsoft.com/office/drawing/2014/main" id="{22E443E6-093D-EE41-AB70-2C24AA791B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91909A-0A39-9645-A33F-FA8B340FE9E8}"/>
              </a:ext>
            </a:extLst>
          </p:cNvPr>
          <p:cNvSpPr>
            <a:spLocks noGrp="1"/>
          </p:cNvSpPr>
          <p:nvPr>
            <p:ph type="sldNum" sz="quarter" idx="12"/>
          </p:nvPr>
        </p:nvSpPr>
        <p:spPr/>
        <p:txBody>
          <a:bodyPr/>
          <a:lstStyle/>
          <a:p>
            <a:fld id="{B46B5413-7705-B34F-B651-D68C0811AFB7}" type="slidenum">
              <a:rPr lang="en-US" smtClean="0"/>
              <a:t>‹#›</a:t>
            </a:fld>
            <a:endParaRPr lang="en-US"/>
          </a:p>
        </p:txBody>
      </p:sp>
    </p:spTree>
    <p:extLst>
      <p:ext uri="{BB962C8B-B14F-4D97-AF65-F5344CB8AC3E}">
        <p14:creationId xmlns:p14="http://schemas.microsoft.com/office/powerpoint/2010/main" val="21896331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821C2-34F3-6943-BCC1-6CBD88BA88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966E14A-6633-5140-BCBB-9424D492C1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512D406-E2AE-DB41-B202-0BB91AEF8A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DC547F5-63F5-8F4A-BFC8-46B07569730C}"/>
              </a:ext>
            </a:extLst>
          </p:cNvPr>
          <p:cNvSpPr>
            <a:spLocks noGrp="1"/>
          </p:cNvSpPr>
          <p:nvPr>
            <p:ph type="dt" sz="half" idx="10"/>
          </p:nvPr>
        </p:nvSpPr>
        <p:spPr/>
        <p:txBody>
          <a:bodyPr/>
          <a:lstStyle/>
          <a:p>
            <a:fld id="{1CCDFB45-6346-AF49-92B4-6D68E90CF850}" type="datetimeFigureOut">
              <a:rPr lang="en-US" smtClean="0"/>
              <a:t>2/24/20</a:t>
            </a:fld>
            <a:endParaRPr lang="en-US"/>
          </a:p>
        </p:txBody>
      </p:sp>
      <p:sp>
        <p:nvSpPr>
          <p:cNvPr id="6" name="Footer Placeholder 5">
            <a:extLst>
              <a:ext uri="{FF2B5EF4-FFF2-40B4-BE49-F238E27FC236}">
                <a16:creationId xmlns:a16="http://schemas.microsoft.com/office/drawing/2014/main" id="{19FD4626-8BD2-C94B-A363-9D2BD47085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99B9AB-8EB5-FA4A-80F5-B8A89CA120ED}"/>
              </a:ext>
            </a:extLst>
          </p:cNvPr>
          <p:cNvSpPr>
            <a:spLocks noGrp="1"/>
          </p:cNvSpPr>
          <p:nvPr>
            <p:ph type="sldNum" sz="quarter" idx="12"/>
          </p:nvPr>
        </p:nvSpPr>
        <p:spPr/>
        <p:txBody>
          <a:bodyPr/>
          <a:lstStyle/>
          <a:p>
            <a:fld id="{B46B5413-7705-B34F-B651-D68C0811AFB7}" type="slidenum">
              <a:rPr lang="en-US" smtClean="0"/>
              <a:t>‹#›</a:t>
            </a:fld>
            <a:endParaRPr lang="en-US"/>
          </a:p>
        </p:txBody>
      </p:sp>
    </p:spTree>
    <p:extLst>
      <p:ext uri="{BB962C8B-B14F-4D97-AF65-F5344CB8AC3E}">
        <p14:creationId xmlns:p14="http://schemas.microsoft.com/office/powerpoint/2010/main" val="351491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46E79F-892A-B14B-9FEB-65B2F1AF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B39DA50-57DA-B544-8BA3-BC6E926C05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D0630B-0EF7-6041-B4CD-34D6F07A2B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CDFB45-6346-AF49-92B4-6D68E90CF850}" type="datetimeFigureOut">
              <a:rPr lang="en-US" smtClean="0"/>
              <a:t>2/24/20</a:t>
            </a:fld>
            <a:endParaRPr lang="en-US"/>
          </a:p>
        </p:txBody>
      </p:sp>
      <p:sp>
        <p:nvSpPr>
          <p:cNvPr id="5" name="Footer Placeholder 4">
            <a:extLst>
              <a:ext uri="{FF2B5EF4-FFF2-40B4-BE49-F238E27FC236}">
                <a16:creationId xmlns:a16="http://schemas.microsoft.com/office/drawing/2014/main" id="{F8B4EFB8-53E1-C647-B044-94FE6D9374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FCC947D-22EA-C742-B8CD-6648C7B2E7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6B5413-7705-B34F-B651-D68C0811AFB7}" type="slidenum">
              <a:rPr lang="en-US" smtClean="0"/>
              <a:t>‹#›</a:t>
            </a:fld>
            <a:endParaRPr lang="en-US"/>
          </a:p>
        </p:txBody>
      </p:sp>
    </p:spTree>
    <p:extLst>
      <p:ext uri="{BB962C8B-B14F-4D97-AF65-F5344CB8AC3E}">
        <p14:creationId xmlns:p14="http://schemas.microsoft.com/office/powerpoint/2010/main" val="36682591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5.tiff"/><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8940F-CEA6-8A42-A2CA-B77F1CDF111E}"/>
              </a:ext>
            </a:extLst>
          </p:cNvPr>
          <p:cNvSpPr>
            <a:spLocks noGrp="1"/>
          </p:cNvSpPr>
          <p:nvPr>
            <p:ph type="ctrTitle"/>
          </p:nvPr>
        </p:nvSpPr>
        <p:spPr/>
        <p:txBody>
          <a:bodyPr/>
          <a:lstStyle/>
          <a:p>
            <a:r>
              <a:rPr lang="en-US" dirty="0"/>
              <a:t>INF 122 – Final Project</a:t>
            </a:r>
            <a:br>
              <a:rPr lang="en-US" dirty="0"/>
            </a:br>
            <a:r>
              <a:rPr lang="en-US" dirty="0"/>
              <a:t>Winter 2020</a:t>
            </a:r>
          </a:p>
        </p:txBody>
      </p:sp>
      <p:sp>
        <p:nvSpPr>
          <p:cNvPr id="3" name="Subtitle 2">
            <a:extLst>
              <a:ext uri="{FF2B5EF4-FFF2-40B4-BE49-F238E27FC236}">
                <a16:creationId xmlns:a16="http://schemas.microsoft.com/office/drawing/2014/main" id="{0614937B-D652-7649-9AAC-BFC6818DFFB0}"/>
              </a:ext>
            </a:extLst>
          </p:cNvPr>
          <p:cNvSpPr>
            <a:spLocks noGrp="1"/>
          </p:cNvSpPr>
          <p:nvPr>
            <p:ph type="subTitle" idx="1"/>
          </p:nvPr>
        </p:nvSpPr>
        <p:spPr/>
        <p:txBody>
          <a:bodyPr/>
          <a:lstStyle/>
          <a:p>
            <a:r>
              <a:rPr lang="en-US" dirty="0"/>
              <a:t>Joshua Garcia</a:t>
            </a:r>
          </a:p>
        </p:txBody>
      </p:sp>
    </p:spTree>
    <p:extLst>
      <p:ext uri="{BB962C8B-B14F-4D97-AF65-F5344CB8AC3E}">
        <p14:creationId xmlns:p14="http://schemas.microsoft.com/office/powerpoint/2010/main" val="38901155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Hebrew" charset="-79"/>
                <a:ea typeface="Arial Hebrew" charset="-79"/>
                <a:cs typeface="Arial Hebrew" charset="-79"/>
              </a:rPr>
              <a:t>Module Dependencies</a:t>
            </a:r>
          </a:p>
        </p:txBody>
      </p:sp>
      <p:sp>
        <p:nvSpPr>
          <p:cNvPr id="6" name="Rounded Rectangle 5"/>
          <p:cNvSpPr/>
          <p:nvPr/>
        </p:nvSpPr>
        <p:spPr>
          <a:xfrm>
            <a:off x="514350" y="3551156"/>
            <a:ext cx="1985963" cy="90011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sz="2200" dirty="0">
                <a:solidFill>
                  <a:schemeClr val="tx1"/>
                </a:solidFill>
              </a:rPr>
              <a:t>Module Directives</a:t>
            </a:r>
          </a:p>
        </p:txBody>
      </p:sp>
      <p:sp>
        <p:nvSpPr>
          <p:cNvPr id="7" name="Rounded Rectangle 6"/>
          <p:cNvSpPr/>
          <p:nvPr/>
        </p:nvSpPr>
        <p:spPr>
          <a:xfrm>
            <a:off x="3328988" y="1545816"/>
            <a:ext cx="7824787" cy="742950"/>
          </a:xfrm>
          <a:prstGeom prst="round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ounded Rectangle 7"/>
          <p:cNvSpPr/>
          <p:nvPr/>
        </p:nvSpPr>
        <p:spPr>
          <a:xfrm>
            <a:off x="3328988" y="1545816"/>
            <a:ext cx="1385887" cy="742950"/>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requires</a:t>
            </a:r>
          </a:p>
        </p:txBody>
      </p:sp>
      <p:sp>
        <p:nvSpPr>
          <p:cNvPr id="9" name="TextBox 8"/>
          <p:cNvSpPr txBox="1"/>
          <p:nvPr/>
        </p:nvSpPr>
        <p:spPr>
          <a:xfrm>
            <a:off x="4848225" y="1732625"/>
            <a:ext cx="6172200" cy="415498"/>
          </a:xfrm>
          <a:prstGeom prst="rect">
            <a:avLst/>
          </a:prstGeom>
          <a:noFill/>
        </p:spPr>
        <p:txBody>
          <a:bodyPr wrap="square" rtlCol="0">
            <a:spAutoFit/>
          </a:bodyPr>
          <a:lstStyle/>
          <a:p>
            <a:r>
              <a:rPr lang="en-US" sz="2100" dirty="0"/>
              <a:t>A list of modules it depends on</a:t>
            </a:r>
          </a:p>
        </p:txBody>
      </p:sp>
      <p:sp>
        <p:nvSpPr>
          <p:cNvPr id="30" name="Rectangle 29"/>
          <p:cNvSpPr/>
          <p:nvPr/>
        </p:nvSpPr>
        <p:spPr>
          <a:xfrm>
            <a:off x="5175051" y="2769019"/>
            <a:ext cx="4132660" cy="1129834"/>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charset="0"/>
                <a:ea typeface="Courier" charset="0"/>
                <a:cs typeface="Courier" charset="0"/>
              </a:rPr>
              <a:t>module</a:t>
            </a:r>
            <a:r>
              <a:rPr lang="en-US" dirty="0">
                <a:solidFill>
                  <a:schemeClr val="tx1"/>
                </a:solidFill>
                <a:latin typeface="Courier" charset="0"/>
                <a:ea typeface="Courier" charset="0"/>
                <a:cs typeface="Courier" charset="0"/>
              </a:rPr>
              <a:t> foo{ </a:t>
            </a:r>
          </a:p>
          <a:p>
            <a:r>
              <a:rPr lang="en-US" dirty="0">
                <a:solidFill>
                  <a:schemeClr val="tx1"/>
                </a:solidFill>
                <a:latin typeface="Courier" charset="0"/>
                <a:ea typeface="Courier" charset="0"/>
                <a:cs typeface="Courier" charset="0"/>
              </a:rPr>
              <a:t>   requires java.logging;</a:t>
            </a:r>
          </a:p>
          <a:p>
            <a:r>
              <a:rPr lang="en-US" dirty="0">
                <a:solidFill>
                  <a:schemeClr val="tx1"/>
                </a:solidFill>
                <a:latin typeface="Courier" charset="0"/>
                <a:ea typeface="Courier" charset="0"/>
                <a:cs typeface="Courier" charset="0"/>
              </a:rPr>
              <a:t>   requires transitive bar;}</a:t>
            </a:r>
          </a:p>
        </p:txBody>
      </p:sp>
      <p:sp>
        <p:nvSpPr>
          <p:cNvPr id="3" name="Rounded Rectangle 2"/>
          <p:cNvSpPr/>
          <p:nvPr/>
        </p:nvSpPr>
        <p:spPr>
          <a:xfrm>
            <a:off x="3328988" y="2515369"/>
            <a:ext cx="7824787" cy="4085456"/>
          </a:xfrm>
          <a:prstGeom prst="roundRect">
            <a:avLst/>
          </a:prstGeom>
          <a:noFill/>
          <a:ln w="15875">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31" name="Group 30"/>
          <p:cNvGrpSpPr/>
          <p:nvPr/>
        </p:nvGrpSpPr>
        <p:grpSpPr>
          <a:xfrm>
            <a:off x="4558011" y="4451269"/>
            <a:ext cx="5366740" cy="2025759"/>
            <a:chOff x="6577725" y="3427228"/>
            <a:chExt cx="5366740" cy="2025759"/>
          </a:xfrm>
        </p:grpSpPr>
        <p:sp>
          <p:nvSpPr>
            <p:cNvPr id="33" name="Rectangle 32"/>
            <p:cNvSpPr/>
            <p:nvPr/>
          </p:nvSpPr>
          <p:spPr>
            <a:xfrm>
              <a:off x="7124937" y="3829050"/>
              <a:ext cx="1786890" cy="461836"/>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34" name="Rectangle 33"/>
            <p:cNvSpPr/>
            <p:nvPr/>
          </p:nvSpPr>
          <p:spPr>
            <a:xfrm>
              <a:off x="7124937" y="3505200"/>
              <a:ext cx="1786890" cy="323849"/>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 foo</a:t>
              </a:r>
            </a:p>
          </p:txBody>
        </p:sp>
        <p:sp>
          <p:nvSpPr>
            <p:cNvPr id="35" name="Rectangle 34"/>
            <p:cNvSpPr/>
            <p:nvPr/>
          </p:nvSpPr>
          <p:spPr>
            <a:xfrm>
              <a:off x="6577725" y="5014862"/>
              <a:ext cx="2881314" cy="43812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JDK Module: java.logging</a:t>
              </a:r>
            </a:p>
          </p:txBody>
        </p:sp>
        <p:cxnSp>
          <p:nvCxnSpPr>
            <p:cNvPr id="37" name="Straight Arrow Connector 36"/>
            <p:cNvCxnSpPr>
              <a:stCxn id="35" idx="2"/>
            </p:cNvCxnSpPr>
            <p:nvPr/>
          </p:nvCxnSpPr>
          <p:spPr>
            <a:xfrm>
              <a:off x="8018382" y="4290886"/>
              <a:ext cx="0" cy="72397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8" name="TextBox 37"/>
            <p:cNvSpPr txBox="1"/>
            <p:nvPr/>
          </p:nvSpPr>
          <p:spPr>
            <a:xfrm>
              <a:off x="8018382" y="4414610"/>
              <a:ext cx="956096" cy="369332"/>
            </a:xfrm>
            <a:prstGeom prst="rect">
              <a:avLst/>
            </a:prstGeom>
            <a:noFill/>
          </p:spPr>
          <p:txBody>
            <a:bodyPr wrap="none" rtlCol="0">
              <a:spAutoFit/>
            </a:bodyPr>
            <a:lstStyle/>
            <a:p>
              <a:r>
                <a:rPr lang="en-US" dirty="0"/>
                <a:t>requires</a:t>
              </a:r>
            </a:p>
          </p:txBody>
        </p:sp>
        <p:cxnSp>
          <p:nvCxnSpPr>
            <p:cNvPr id="42" name="Straight Arrow Connector 41"/>
            <p:cNvCxnSpPr>
              <a:stCxn id="35" idx="3"/>
            </p:cNvCxnSpPr>
            <p:nvPr/>
          </p:nvCxnSpPr>
          <p:spPr>
            <a:xfrm>
              <a:off x="8911827" y="4059968"/>
              <a:ext cx="124574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5" name="TextBox 44"/>
            <p:cNvSpPr txBox="1"/>
            <p:nvPr/>
          </p:nvSpPr>
          <p:spPr>
            <a:xfrm>
              <a:off x="8996036" y="3427228"/>
              <a:ext cx="1077329" cy="646331"/>
            </a:xfrm>
            <a:prstGeom prst="rect">
              <a:avLst/>
            </a:prstGeom>
            <a:noFill/>
          </p:spPr>
          <p:txBody>
            <a:bodyPr wrap="square" rtlCol="0">
              <a:spAutoFit/>
            </a:bodyPr>
            <a:lstStyle/>
            <a:p>
              <a:r>
                <a:rPr lang="en-US" dirty="0"/>
                <a:t>requires transitive</a:t>
              </a:r>
            </a:p>
          </p:txBody>
        </p:sp>
        <p:sp>
          <p:nvSpPr>
            <p:cNvPr id="46" name="Rectangle 45"/>
            <p:cNvSpPr/>
            <p:nvPr/>
          </p:nvSpPr>
          <p:spPr>
            <a:xfrm>
              <a:off x="10157575" y="3829050"/>
              <a:ext cx="1786890" cy="461836"/>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47" name="Rectangle 46"/>
            <p:cNvSpPr/>
            <p:nvPr/>
          </p:nvSpPr>
          <p:spPr>
            <a:xfrm>
              <a:off x="10157575" y="3505200"/>
              <a:ext cx="1786890" cy="323849"/>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 bar</a:t>
              </a:r>
            </a:p>
          </p:txBody>
        </p:sp>
      </p:grpSp>
      <p:sp>
        <p:nvSpPr>
          <p:cNvPr id="4" name="Left Brace 3"/>
          <p:cNvSpPr/>
          <p:nvPr/>
        </p:nvSpPr>
        <p:spPr>
          <a:xfrm>
            <a:off x="2657475" y="1385887"/>
            <a:ext cx="828675" cy="5214937"/>
          </a:xfrm>
          <a:prstGeom prst="leftBrace">
            <a:avLst/>
          </a:prstGeom>
          <a:ln w="317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Slide Number Placeholder 9">
            <a:extLst>
              <a:ext uri="{FF2B5EF4-FFF2-40B4-BE49-F238E27FC236}">
                <a16:creationId xmlns:a16="http://schemas.microsoft.com/office/drawing/2014/main" id="{78FDB69D-C682-EE4F-A5E8-20F1BF35492A}"/>
              </a:ext>
            </a:extLst>
          </p:cNvPr>
          <p:cNvSpPr>
            <a:spLocks noGrp="1"/>
          </p:cNvSpPr>
          <p:nvPr>
            <p:ph type="sldNum" sz="quarter" idx="12"/>
          </p:nvPr>
        </p:nvSpPr>
        <p:spPr/>
        <p:txBody>
          <a:bodyPr/>
          <a:lstStyle/>
          <a:p>
            <a:fld id="{A62A9891-A7DB-DD47-A3DE-88F45BAB9A93}" type="slidenum">
              <a:rPr lang="en-US" smtClean="0"/>
              <a:t>10</a:t>
            </a:fld>
            <a:endParaRPr lang="en-US"/>
          </a:p>
        </p:txBody>
      </p:sp>
    </p:spTree>
    <p:extLst>
      <p:ext uri="{BB962C8B-B14F-4D97-AF65-F5344CB8AC3E}">
        <p14:creationId xmlns:p14="http://schemas.microsoft.com/office/powerpoint/2010/main" val="1165525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500"/>
                                        <p:tgtEl>
                                          <p:spTgt spid="9"/>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30" grpId="0" animBg="1"/>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Hebrew" charset="-79"/>
                <a:ea typeface="Arial Hebrew" charset="-79"/>
                <a:cs typeface="Arial Hebrew" charset="-79"/>
              </a:rPr>
              <a:t>Module Dependencies</a:t>
            </a:r>
          </a:p>
        </p:txBody>
      </p:sp>
      <p:sp>
        <p:nvSpPr>
          <p:cNvPr id="6" name="Rounded Rectangle 5"/>
          <p:cNvSpPr/>
          <p:nvPr/>
        </p:nvSpPr>
        <p:spPr>
          <a:xfrm>
            <a:off x="514350" y="3551156"/>
            <a:ext cx="1985963" cy="90011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sz="2200" dirty="0">
                <a:solidFill>
                  <a:schemeClr val="tx1"/>
                </a:solidFill>
              </a:rPr>
              <a:t>Module Directives</a:t>
            </a:r>
          </a:p>
        </p:txBody>
      </p:sp>
      <p:grpSp>
        <p:nvGrpSpPr>
          <p:cNvPr id="39" name="Group 38"/>
          <p:cNvGrpSpPr/>
          <p:nvPr/>
        </p:nvGrpSpPr>
        <p:grpSpPr>
          <a:xfrm>
            <a:off x="3328988" y="1545816"/>
            <a:ext cx="7824787" cy="742950"/>
            <a:chOff x="3328988" y="1545816"/>
            <a:chExt cx="7824787" cy="742950"/>
          </a:xfrm>
        </p:grpSpPr>
        <p:sp>
          <p:nvSpPr>
            <p:cNvPr id="7" name="Rounded Rectangle 6"/>
            <p:cNvSpPr/>
            <p:nvPr/>
          </p:nvSpPr>
          <p:spPr>
            <a:xfrm>
              <a:off x="3328988" y="1545816"/>
              <a:ext cx="7824787" cy="742950"/>
            </a:xfrm>
            <a:prstGeom prst="round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ounded Rectangle 7"/>
            <p:cNvSpPr/>
            <p:nvPr/>
          </p:nvSpPr>
          <p:spPr>
            <a:xfrm>
              <a:off x="3328988" y="1545816"/>
              <a:ext cx="1385887" cy="742950"/>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requires</a:t>
              </a:r>
            </a:p>
          </p:txBody>
        </p:sp>
        <p:sp>
          <p:nvSpPr>
            <p:cNvPr id="9" name="TextBox 8"/>
            <p:cNvSpPr txBox="1"/>
            <p:nvPr/>
          </p:nvSpPr>
          <p:spPr>
            <a:xfrm>
              <a:off x="4848225" y="1732625"/>
              <a:ext cx="6172200" cy="415498"/>
            </a:xfrm>
            <a:prstGeom prst="rect">
              <a:avLst/>
            </a:prstGeom>
            <a:noFill/>
          </p:spPr>
          <p:txBody>
            <a:bodyPr wrap="square" rtlCol="0">
              <a:spAutoFit/>
            </a:bodyPr>
            <a:lstStyle/>
            <a:p>
              <a:r>
                <a:rPr lang="en-US" sz="2100" dirty="0"/>
                <a:t>A list of modules it depends on</a:t>
              </a:r>
            </a:p>
          </p:txBody>
        </p:sp>
      </p:grpSp>
      <p:sp>
        <p:nvSpPr>
          <p:cNvPr id="4" name="Left Brace 3"/>
          <p:cNvSpPr/>
          <p:nvPr/>
        </p:nvSpPr>
        <p:spPr>
          <a:xfrm>
            <a:off x="2657475" y="1385887"/>
            <a:ext cx="828675" cy="5214937"/>
          </a:xfrm>
          <a:prstGeom prst="leftBrace">
            <a:avLst/>
          </a:prstGeom>
          <a:ln w="317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21" name="Group 20"/>
          <p:cNvGrpSpPr/>
          <p:nvPr/>
        </p:nvGrpSpPr>
        <p:grpSpPr>
          <a:xfrm>
            <a:off x="3328988" y="2584696"/>
            <a:ext cx="7824787" cy="747712"/>
            <a:chOff x="3328988" y="2584696"/>
            <a:chExt cx="7824787" cy="747712"/>
          </a:xfrm>
        </p:grpSpPr>
        <p:sp>
          <p:nvSpPr>
            <p:cNvPr id="22" name="Rounded Rectangle 21"/>
            <p:cNvSpPr/>
            <p:nvPr/>
          </p:nvSpPr>
          <p:spPr>
            <a:xfrm>
              <a:off x="3328988" y="2589458"/>
              <a:ext cx="7824787" cy="742950"/>
            </a:xfrm>
            <a:prstGeom prst="round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ounded Rectangle 22"/>
            <p:cNvSpPr/>
            <p:nvPr/>
          </p:nvSpPr>
          <p:spPr>
            <a:xfrm>
              <a:off x="3328988" y="2584696"/>
              <a:ext cx="1385887" cy="747712"/>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exports</a:t>
              </a:r>
            </a:p>
          </p:txBody>
        </p:sp>
        <p:sp>
          <p:nvSpPr>
            <p:cNvPr id="24" name="TextBox 23"/>
            <p:cNvSpPr txBox="1"/>
            <p:nvPr/>
          </p:nvSpPr>
          <p:spPr>
            <a:xfrm>
              <a:off x="4848225" y="2776267"/>
              <a:ext cx="6172200" cy="415498"/>
            </a:xfrm>
            <a:prstGeom prst="rect">
              <a:avLst/>
            </a:prstGeom>
            <a:noFill/>
          </p:spPr>
          <p:txBody>
            <a:bodyPr wrap="square" rtlCol="0">
              <a:spAutoFit/>
            </a:bodyPr>
            <a:lstStyle/>
            <a:p>
              <a:r>
                <a:rPr lang="en-US" sz="2100" dirty="0"/>
                <a:t>A list of packages other modules can use</a:t>
              </a:r>
            </a:p>
          </p:txBody>
        </p:sp>
      </p:grpSp>
      <p:sp>
        <p:nvSpPr>
          <p:cNvPr id="25" name="Rectangle 24"/>
          <p:cNvSpPr/>
          <p:nvPr/>
        </p:nvSpPr>
        <p:spPr>
          <a:xfrm>
            <a:off x="4667845" y="2770249"/>
            <a:ext cx="5147072" cy="1129834"/>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charset="0"/>
                <a:ea typeface="Courier" charset="0"/>
                <a:cs typeface="Courier" charset="0"/>
              </a:rPr>
              <a:t>module</a:t>
            </a:r>
            <a:r>
              <a:rPr lang="en-US" dirty="0">
                <a:solidFill>
                  <a:schemeClr val="tx1"/>
                </a:solidFill>
                <a:latin typeface="Courier" charset="0"/>
                <a:ea typeface="Courier" charset="0"/>
                <a:cs typeface="Courier" charset="0"/>
              </a:rPr>
              <a:t> foo{ </a:t>
            </a:r>
          </a:p>
          <a:p>
            <a:r>
              <a:rPr lang="en-US" dirty="0">
                <a:solidFill>
                  <a:schemeClr val="tx1"/>
                </a:solidFill>
                <a:latin typeface="Courier" charset="0"/>
                <a:ea typeface="Courier" charset="0"/>
                <a:cs typeface="Courier" charset="0"/>
              </a:rPr>
              <a:t>   exports com.foo.utils;</a:t>
            </a:r>
          </a:p>
          <a:p>
            <a:r>
              <a:rPr lang="en-US" dirty="0">
                <a:solidFill>
                  <a:schemeClr val="tx1"/>
                </a:solidFill>
                <a:latin typeface="Courier" charset="0"/>
                <a:ea typeface="Courier" charset="0"/>
                <a:cs typeface="Courier" charset="0"/>
              </a:rPr>
              <a:t>   exports </a:t>
            </a:r>
            <a:r>
              <a:rPr lang="en-US" dirty="0" err="1">
                <a:solidFill>
                  <a:schemeClr val="tx1"/>
                </a:solidFill>
                <a:latin typeface="Courier" charset="0"/>
                <a:ea typeface="Courier" charset="0"/>
                <a:cs typeface="Courier" charset="0"/>
              </a:rPr>
              <a:t>com.foo.internal</a:t>
            </a:r>
            <a:r>
              <a:rPr lang="en-US" dirty="0">
                <a:solidFill>
                  <a:schemeClr val="tx1"/>
                </a:solidFill>
                <a:latin typeface="Courier" charset="0"/>
                <a:ea typeface="Courier" charset="0"/>
                <a:cs typeface="Courier" charset="0"/>
              </a:rPr>
              <a:t> to bar;}</a:t>
            </a:r>
          </a:p>
        </p:txBody>
      </p:sp>
      <p:sp>
        <p:nvSpPr>
          <p:cNvPr id="26" name="Rounded Rectangle 25"/>
          <p:cNvSpPr/>
          <p:nvPr/>
        </p:nvSpPr>
        <p:spPr>
          <a:xfrm>
            <a:off x="3328988" y="2515369"/>
            <a:ext cx="7824787" cy="4085456"/>
          </a:xfrm>
          <a:prstGeom prst="roundRect">
            <a:avLst/>
          </a:prstGeom>
          <a:noFill/>
          <a:ln w="15875">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5" name="Group 4"/>
          <p:cNvGrpSpPr/>
          <p:nvPr/>
        </p:nvGrpSpPr>
        <p:grpSpPr>
          <a:xfrm>
            <a:off x="3994819" y="4332840"/>
            <a:ext cx="5895843" cy="1558871"/>
            <a:chOff x="3994819" y="4332840"/>
            <a:chExt cx="5895843" cy="1558871"/>
          </a:xfrm>
        </p:grpSpPr>
        <p:grpSp>
          <p:nvGrpSpPr>
            <p:cNvPr id="27" name="Group 26"/>
            <p:cNvGrpSpPr/>
            <p:nvPr/>
          </p:nvGrpSpPr>
          <p:grpSpPr>
            <a:xfrm>
              <a:off x="4592097" y="4332840"/>
              <a:ext cx="5298565" cy="1558871"/>
              <a:chOff x="6645900" y="3438431"/>
              <a:chExt cx="5298565" cy="1558871"/>
            </a:xfrm>
          </p:grpSpPr>
          <p:sp>
            <p:nvSpPr>
              <p:cNvPr id="28" name="Rectangle 27"/>
              <p:cNvSpPr/>
              <p:nvPr/>
            </p:nvSpPr>
            <p:spPr>
              <a:xfrm>
                <a:off x="7124936" y="4042410"/>
                <a:ext cx="2112645" cy="954892"/>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Rectangle 28"/>
              <p:cNvSpPr/>
              <p:nvPr/>
            </p:nvSpPr>
            <p:spPr>
              <a:xfrm>
                <a:off x="7124937" y="3713116"/>
                <a:ext cx="2112644" cy="329293"/>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 foo</a:t>
                </a:r>
              </a:p>
            </p:txBody>
          </p:sp>
          <p:sp>
            <p:nvSpPr>
              <p:cNvPr id="32" name="TextBox 31"/>
              <p:cNvSpPr txBox="1"/>
              <p:nvPr/>
            </p:nvSpPr>
            <p:spPr>
              <a:xfrm>
                <a:off x="9107990" y="3438431"/>
                <a:ext cx="1179176" cy="646331"/>
              </a:xfrm>
              <a:prstGeom prst="rect">
                <a:avLst/>
              </a:prstGeom>
              <a:noFill/>
            </p:spPr>
            <p:txBody>
              <a:bodyPr wrap="square" rtlCol="0">
                <a:spAutoFit/>
              </a:bodyPr>
              <a:lstStyle/>
              <a:p>
                <a:pPr algn="ctr"/>
                <a:r>
                  <a:rPr lang="en-US"/>
                  <a:t>exports </a:t>
                </a:r>
              </a:p>
              <a:p>
                <a:pPr algn="ctr"/>
                <a:r>
                  <a:rPr lang="en-US" dirty="0"/>
                  <a:t>to</a:t>
                </a:r>
              </a:p>
            </p:txBody>
          </p:sp>
          <p:sp>
            <p:nvSpPr>
              <p:cNvPr id="36" name="Rectangle 35"/>
              <p:cNvSpPr/>
              <p:nvPr/>
            </p:nvSpPr>
            <p:spPr>
              <a:xfrm>
                <a:off x="10157575" y="4042410"/>
                <a:ext cx="1786890" cy="461836"/>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40" name="Rectangle 39"/>
              <p:cNvSpPr/>
              <p:nvPr/>
            </p:nvSpPr>
            <p:spPr>
              <a:xfrm>
                <a:off x="10157575" y="3718560"/>
                <a:ext cx="1786890" cy="323849"/>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 bar</a:t>
                </a:r>
              </a:p>
            </p:txBody>
          </p:sp>
          <p:sp>
            <p:nvSpPr>
              <p:cNvPr id="41" name="Rounded Rectangle 40"/>
              <p:cNvSpPr/>
              <p:nvPr/>
            </p:nvSpPr>
            <p:spPr>
              <a:xfrm>
                <a:off x="7301863" y="4142295"/>
                <a:ext cx="1811656" cy="371475"/>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com.foo.utils</a:t>
                </a:r>
              </a:p>
            </p:txBody>
          </p:sp>
          <p:sp>
            <p:nvSpPr>
              <p:cNvPr id="43" name="Rounded Rectangle 42"/>
              <p:cNvSpPr/>
              <p:nvPr/>
            </p:nvSpPr>
            <p:spPr>
              <a:xfrm>
                <a:off x="7301862" y="4568294"/>
                <a:ext cx="1811657" cy="371475"/>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com.foo.internal</a:t>
                </a:r>
                <a:endParaRPr lang="en-US" dirty="0">
                  <a:solidFill>
                    <a:schemeClr val="tx1"/>
                  </a:solidFill>
                </a:endParaRPr>
              </a:p>
            </p:txBody>
          </p:sp>
          <p:cxnSp>
            <p:nvCxnSpPr>
              <p:cNvPr id="44" name="Straight Arrow Connector 43"/>
              <p:cNvCxnSpPr/>
              <p:nvPr/>
            </p:nvCxnSpPr>
            <p:spPr>
              <a:xfrm flipH="1" flipV="1">
                <a:off x="6645900" y="4328032"/>
                <a:ext cx="655963" cy="1"/>
              </a:xfrm>
              <a:prstGeom prst="straightConnector1">
                <a:avLst/>
              </a:prstGeom>
              <a:ln>
                <a:prstDash val="dash"/>
                <a:tailEnd type="triangle"/>
              </a:ln>
            </p:spPr>
            <p:style>
              <a:lnRef idx="3">
                <a:schemeClr val="dk1"/>
              </a:lnRef>
              <a:fillRef idx="0">
                <a:schemeClr val="dk1"/>
              </a:fillRef>
              <a:effectRef idx="2">
                <a:schemeClr val="dk1"/>
              </a:effectRef>
              <a:fontRef idx="minor">
                <a:schemeClr val="tx1"/>
              </a:fontRef>
            </p:style>
          </p:cxnSp>
          <p:cxnSp>
            <p:nvCxnSpPr>
              <p:cNvPr id="48" name="Elbow Connector 47"/>
              <p:cNvCxnSpPr/>
              <p:nvPr/>
            </p:nvCxnSpPr>
            <p:spPr>
              <a:xfrm flipV="1">
                <a:off x="9113519" y="4273328"/>
                <a:ext cx="1044056" cy="480704"/>
              </a:xfrm>
              <a:prstGeom prst="bentConnector3">
                <a:avLst>
                  <a:gd name="adj1" fmla="val 50000"/>
                </a:avLst>
              </a:prstGeom>
              <a:ln>
                <a:prstDash val="dash"/>
                <a:tailEnd type="triangle"/>
              </a:ln>
            </p:spPr>
            <p:style>
              <a:lnRef idx="3">
                <a:schemeClr val="dk1"/>
              </a:lnRef>
              <a:fillRef idx="0">
                <a:schemeClr val="dk1"/>
              </a:fillRef>
              <a:effectRef idx="2">
                <a:schemeClr val="dk1"/>
              </a:effectRef>
              <a:fontRef idx="minor">
                <a:schemeClr val="tx1"/>
              </a:fontRef>
            </p:style>
          </p:cxnSp>
        </p:grpSp>
        <p:sp>
          <p:nvSpPr>
            <p:cNvPr id="61" name="TextBox 60"/>
            <p:cNvSpPr txBox="1"/>
            <p:nvPr/>
          </p:nvSpPr>
          <p:spPr>
            <a:xfrm>
              <a:off x="3994819" y="4858849"/>
              <a:ext cx="1179176" cy="369332"/>
            </a:xfrm>
            <a:prstGeom prst="rect">
              <a:avLst/>
            </a:prstGeom>
            <a:noFill/>
          </p:spPr>
          <p:txBody>
            <a:bodyPr wrap="square" rtlCol="0">
              <a:spAutoFit/>
            </a:bodyPr>
            <a:lstStyle/>
            <a:p>
              <a:pPr algn="ctr"/>
              <a:r>
                <a:rPr lang="en-US" dirty="0"/>
                <a:t>exports </a:t>
              </a:r>
            </a:p>
          </p:txBody>
        </p:sp>
      </p:grpSp>
      <p:sp>
        <p:nvSpPr>
          <p:cNvPr id="10" name="Slide Number Placeholder 9">
            <a:extLst>
              <a:ext uri="{FF2B5EF4-FFF2-40B4-BE49-F238E27FC236}">
                <a16:creationId xmlns:a16="http://schemas.microsoft.com/office/drawing/2014/main" id="{EE1D13E0-BB67-1B4D-962B-88FCE762225E}"/>
              </a:ext>
            </a:extLst>
          </p:cNvPr>
          <p:cNvSpPr>
            <a:spLocks noGrp="1"/>
          </p:cNvSpPr>
          <p:nvPr>
            <p:ph type="sldNum" sz="quarter" idx="12"/>
          </p:nvPr>
        </p:nvSpPr>
        <p:spPr/>
        <p:txBody>
          <a:bodyPr/>
          <a:lstStyle/>
          <a:p>
            <a:fld id="{A62A9891-A7DB-DD47-A3DE-88F45BAB9A93}" type="slidenum">
              <a:rPr lang="en-US" smtClean="0"/>
              <a:t>11</a:t>
            </a:fld>
            <a:endParaRPr lang="en-US"/>
          </a:p>
        </p:txBody>
      </p:sp>
    </p:spTree>
    <p:extLst>
      <p:ext uri="{BB962C8B-B14F-4D97-AF65-F5344CB8AC3E}">
        <p14:creationId xmlns:p14="http://schemas.microsoft.com/office/powerpoint/2010/main" val="156477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50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par>
                          <p:cTn id="8" fill="hold">
                            <p:stCondLst>
                              <p:cond delay="1000"/>
                            </p:stCondLst>
                            <p:childTnLst>
                              <p:par>
                                <p:cTn id="9" presetID="1" presetClass="exit" presetSubtype="0" fill="hold" nodeType="afterEffect">
                                  <p:stCondLst>
                                    <p:cond delay="500"/>
                                  </p:stCondLst>
                                  <p:childTnLst>
                                    <p:set>
                                      <p:cBhvr>
                                        <p:cTn id="10" dur="1" fill="hold">
                                          <p:stCondLst>
                                            <p:cond delay="0"/>
                                          </p:stCondLst>
                                        </p:cTn>
                                        <p:tgtEl>
                                          <p:spTgt spid="39"/>
                                        </p:tgtEl>
                                        <p:attrNameLst>
                                          <p:attrName>style.visibility</p:attrName>
                                        </p:attrNameLst>
                                      </p:cBhvr>
                                      <p:to>
                                        <p:strVal val="hidden"/>
                                      </p:to>
                                    </p:set>
                                  </p:childTnLst>
                                </p:cTn>
                              </p:par>
                            </p:childTnLst>
                          </p:cTn>
                        </p:par>
                        <p:par>
                          <p:cTn id="11" fill="hold">
                            <p:stCondLst>
                              <p:cond delay="1500"/>
                            </p:stCondLst>
                            <p:childTnLst>
                              <p:par>
                                <p:cTn id="12" presetID="0" presetClass="path" presetSubtype="0" accel="50000" decel="50000" fill="hold" nodeType="afterEffect">
                                  <p:stCondLst>
                                    <p:cond delay="500"/>
                                  </p:stCondLst>
                                  <p:childTnLst>
                                    <p:animMotion origin="layout" path="M -2.08333E-7 0 L 0.00026 -0.15741 " pathEditMode="relative" rAng="0" ptsTypes="AA">
                                      <p:cBhvr>
                                        <p:cTn id="13" dur="500" fill="hold"/>
                                        <p:tgtEl>
                                          <p:spTgt spid="21"/>
                                        </p:tgtEl>
                                        <p:attrNameLst>
                                          <p:attrName>ppt_x</p:attrName>
                                          <p:attrName>ppt_y</p:attrName>
                                        </p:attrNameLst>
                                      </p:cBhvr>
                                      <p:rCtr x="13" y="-7870"/>
                                    </p:animMotion>
                                  </p:childTnLst>
                                </p:cTn>
                              </p:par>
                            </p:childTnLst>
                          </p:cTn>
                        </p:par>
                        <p:par>
                          <p:cTn id="14" fill="hold">
                            <p:stCondLst>
                              <p:cond delay="2500"/>
                            </p:stCondLst>
                            <p:childTnLst>
                              <p:par>
                                <p:cTn id="15" presetID="1" presetClass="entr" presetSubtype="0" fill="hold" grpId="0" nodeType="afterEffect">
                                  <p:stCondLst>
                                    <p:cond delay="500"/>
                                  </p:stCondLst>
                                  <p:childTnLst>
                                    <p:set>
                                      <p:cBhvr>
                                        <p:cTn id="16" dur="1" fill="hold">
                                          <p:stCondLst>
                                            <p:cond delay="0"/>
                                          </p:stCondLst>
                                        </p:cTn>
                                        <p:tgtEl>
                                          <p:spTgt spid="2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Hebrew" charset="-79"/>
                <a:ea typeface="Arial Hebrew" charset="-79"/>
                <a:cs typeface="Arial Hebrew" charset="-79"/>
              </a:rPr>
              <a:t>Module Dependencies</a:t>
            </a:r>
          </a:p>
        </p:txBody>
      </p:sp>
      <p:sp>
        <p:nvSpPr>
          <p:cNvPr id="6" name="Rounded Rectangle 5"/>
          <p:cNvSpPr/>
          <p:nvPr/>
        </p:nvSpPr>
        <p:spPr>
          <a:xfrm>
            <a:off x="514350" y="3551156"/>
            <a:ext cx="1985963" cy="90011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sz="2200" dirty="0">
                <a:solidFill>
                  <a:schemeClr val="tx1"/>
                </a:solidFill>
              </a:rPr>
              <a:t>Module Directives</a:t>
            </a:r>
          </a:p>
        </p:txBody>
      </p:sp>
      <p:grpSp>
        <p:nvGrpSpPr>
          <p:cNvPr id="39" name="Group 38"/>
          <p:cNvGrpSpPr/>
          <p:nvPr/>
        </p:nvGrpSpPr>
        <p:grpSpPr>
          <a:xfrm>
            <a:off x="3328988" y="1545816"/>
            <a:ext cx="7824787" cy="742950"/>
            <a:chOff x="3328988" y="1545816"/>
            <a:chExt cx="7824787" cy="742950"/>
          </a:xfrm>
        </p:grpSpPr>
        <p:sp>
          <p:nvSpPr>
            <p:cNvPr id="7" name="Rounded Rectangle 6"/>
            <p:cNvSpPr/>
            <p:nvPr/>
          </p:nvSpPr>
          <p:spPr>
            <a:xfrm>
              <a:off x="3328988" y="1545816"/>
              <a:ext cx="7824787" cy="742950"/>
            </a:xfrm>
            <a:prstGeom prst="round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ounded Rectangle 7"/>
            <p:cNvSpPr/>
            <p:nvPr/>
          </p:nvSpPr>
          <p:spPr>
            <a:xfrm>
              <a:off x="3328988" y="1545816"/>
              <a:ext cx="1385887" cy="742950"/>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requires</a:t>
              </a:r>
            </a:p>
          </p:txBody>
        </p:sp>
        <p:sp>
          <p:nvSpPr>
            <p:cNvPr id="9" name="TextBox 8"/>
            <p:cNvSpPr txBox="1"/>
            <p:nvPr/>
          </p:nvSpPr>
          <p:spPr>
            <a:xfrm>
              <a:off x="4848225" y="1732625"/>
              <a:ext cx="6172200" cy="415498"/>
            </a:xfrm>
            <a:prstGeom prst="rect">
              <a:avLst/>
            </a:prstGeom>
            <a:noFill/>
          </p:spPr>
          <p:txBody>
            <a:bodyPr wrap="square" rtlCol="0">
              <a:spAutoFit/>
            </a:bodyPr>
            <a:lstStyle/>
            <a:p>
              <a:r>
                <a:rPr lang="en-US" sz="2100" dirty="0"/>
                <a:t>A list of modules it depends on</a:t>
              </a:r>
            </a:p>
          </p:txBody>
        </p:sp>
      </p:grpSp>
      <p:sp>
        <p:nvSpPr>
          <p:cNvPr id="4" name="Left Brace 3"/>
          <p:cNvSpPr/>
          <p:nvPr/>
        </p:nvSpPr>
        <p:spPr>
          <a:xfrm>
            <a:off x="2657475" y="1385887"/>
            <a:ext cx="828675" cy="5214937"/>
          </a:xfrm>
          <a:prstGeom prst="leftBrace">
            <a:avLst/>
          </a:prstGeom>
          <a:ln w="317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21" name="Group 20"/>
          <p:cNvGrpSpPr/>
          <p:nvPr/>
        </p:nvGrpSpPr>
        <p:grpSpPr>
          <a:xfrm>
            <a:off x="3328988" y="2584696"/>
            <a:ext cx="7824787" cy="747712"/>
            <a:chOff x="3328988" y="2584696"/>
            <a:chExt cx="7824787" cy="747712"/>
          </a:xfrm>
        </p:grpSpPr>
        <p:sp>
          <p:nvSpPr>
            <p:cNvPr id="22" name="Rounded Rectangle 21"/>
            <p:cNvSpPr/>
            <p:nvPr/>
          </p:nvSpPr>
          <p:spPr>
            <a:xfrm>
              <a:off x="3328988" y="2589458"/>
              <a:ext cx="7824787" cy="742950"/>
            </a:xfrm>
            <a:prstGeom prst="round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ounded Rectangle 22"/>
            <p:cNvSpPr/>
            <p:nvPr/>
          </p:nvSpPr>
          <p:spPr>
            <a:xfrm>
              <a:off x="3328988" y="2584696"/>
              <a:ext cx="1385887" cy="747712"/>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exports</a:t>
              </a:r>
            </a:p>
          </p:txBody>
        </p:sp>
        <p:sp>
          <p:nvSpPr>
            <p:cNvPr id="24" name="TextBox 23"/>
            <p:cNvSpPr txBox="1"/>
            <p:nvPr/>
          </p:nvSpPr>
          <p:spPr>
            <a:xfrm>
              <a:off x="4848225" y="2776267"/>
              <a:ext cx="6172200" cy="415498"/>
            </a:xfrm>
            <a:prstGeom prst="rect">
              <a:avLst/>
            </a:prstGeom>
            <a:noFill/>
          </p:spPr>
          <p:txBody>
            <a:bodyPr wrap="square" rtlCol="0">
              <a:spAutoFit/>
            </a:bodyPr>
            <a:lstStyle/>
            <a:p>
              <a:r>
                <a:rPr lang="en-US" sz="2100" dirty="0"/>
                <a:t>A list of packages other modules can use</a:t>
              </a:r>
            </a:p>
          </p:txBody>
        </p:sp>
      </p:grpSp>
      <p:grpSp>
        <p:nvGrpSpPr>
          <p:cNvPr id="35" name="Group 34"/>
          <p:cNvGrpSpPr/>
          <p:nvPr/>
        </p:nvGrpSpPr>
        <p:grpSpPr>
          <a:xfrm>
            <a:off x="3328988" y="3630450"/>
            <a:ext cx="7824787" cy="742950"/>
            <a:chOff x="3328988" y="3634469"/>
            <a:chExt cx="7824787" cy="742950"/>
          </a:xfrm>
        </p:grpSpPr>
        <p:sp>
          <p:nvSpPr>
            <p:cNvPr id="37" name="Rounded Rectangle 36"/>
            <p:cNvSpPr/>
            <p:nvPr/>
          </p:nvSpPr>
          <p:spPr>
            <a:xfrm>
              <a:off x="3328988" y="3634469"/>
              <a:ext cx="7824787" cy="742950"/>
            </a:xfrm>
            <a:prstGeom prst="round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Rounded Rectangle 37"/>
            <p:cNvSpPr/>
            <p:nvPr/>
          </p:nvSpPr>
          <p:spPr>
            <a:xfrm>
              <a:off x="3328988" y="3636882"/>
              <a:ext cx="1385887" cy="740537"/>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opens</a:t>
              </a:r>
            </a:p>
          </p:txBody>
        </p:sp>
        <p:sp>
          <p:nvSpPr>
            <p:cNvPr id="42" name="TextBox 41"/>
            <p:cNvSpPr txBox="1"/>
            <p:nvPr/>
          </p:nvSpPr>
          <p:spPr>
            <a:xfrm>
              <a:off x="4848225" y="3821278"/>
              <a:ext cx="6172200" cy="415498"/>
            </a:xfrm>
            <a:prstGeom prst="rect">
              <a:avLst/>
            </a:prstGeom>
            <a:noFill/>
          </p:spPr>
          <p:txBody>
            <a:bodyPr wrap="square" rtlCol="0">
              <a:spAutoFit/>
            </a:bodyPr>
            <a:lstStyle/>
            <a:p>
              <a:r>
                <a:rPr lang="en-US" sz="2100" dirty="0"/>
                <a:t>A list of packages other modules can use via reflection</a:t>
              </a:r>
            </a:p>
          </p:txBody>
        </p:sp>
      </p:grpSp>
      <p:sp>
        <p:nvSpPr>
          <p:cNvPr id="45" name="Rectangle 44"/>
          <p:cNvSpPr/>
          <p:nvPr/>
        </p:nvSpPr>
        <p:spPr>
          <a:xfrm>
            <a:off x="5003303" y="2776267"/>
            <a:ext cx="4476155" cy="1129834"/>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charset="0"/>
                <a:ea typeface="Courier" charset="0"/>
                <a:cs typeface="Courier" charset="0"/>
              </a:rPr>
              <a:t>module</a:t>
            </a:r>
            <a:r>
              <a:rPr lang="en-US" dirty="0">
                <a:solidFill>
                  <a:schemeClr val="tx1"/>
                </a:solidFill>
                <a:latin typeface="Courier" charset="0"/>
                <a:ea typeface="Courier" charset="0"/>
                <a:cs typeface="Courier" charset="0"/>
              </a:rPr>
              <a:t> foo{ </a:t>
            </a:r>
          </a:p>
          <a:p>
            <a:r>
              <a:rPr lang="en-US" dirty="0">
                <a:solidFill>
                  <a:schemeClr val="tx1"/>
                </a:solidFill>
                <a:latin typeface="Courier" charset="0"/>
                <a:ea typeface="Courier" charset="0"/>
                <a:cs typeface="Courier" charset="0"/>
              </a:rPr>
              <a:t>   opens com.foo.network;</a:t>
            </a:r>
          </a:p>
          <a:p>
            <a:r>
              <a:rPr lang="en-US" dirty="0">
                <a:solidFill>
                  <a:schemeClr val="tx1"/>
                </a:solidFill>
                <a:latin typeface="Courier" charset="0"/>
                <a:ea typeface="Courier" charset="0"/>
                <a:cs typeface="Courier" charset="0"/>
              </a:rPr>
              <a:t>   opens </a:t>
            </a:r>
            <a:r>
              <a:rPr lang="en-US" dirty="0" err="1">
                <a:solidFill>
                  <a:schemeClr val="tx1"/>
                </a:solidFill>
                <a:latin typeface="Courier" charset="0"/>
                <a:ea typeface="Courier" charset="0"/>
                <a:cs typeface="Courier" charset="0"/>
              </a:rPr>
              <a:t>com.foo.exnet</a:t>
            </a:r>
            <a:r>
              <a:rPr lang="en-US" dirty="0">
                <a:solidFill>
                  <a:schemeClr val="tx1"/>
                </a:solidFill>
                <a:latin typeface="Courier" charset="0"/>
                <a:ea typeface="Courier" charset="0"/>
                <a:cs typeface="Courier" charset="0"/>
              </a:rPr>
              <a:t> to bar;}</a:t>
            </a:r>
          </a:p>
        </p:txBody>
      </p:sp>
      <p:sp>
        <p:nvSpPr>
          <p:cNvPr id="46" name="Rounded Rectangle 45"/>
          <p:cNvSpPr/>
          <p:nvPr/>
        </p:nvSpPr>
        <p:spPr>
          <a:xfrm>
            <a:off x="3328988" y="2515369"/>
            <a:ext cx="7824787" cy="4085456"/>
          </a:xfrm>
          <a:prstGeom prst="roundRect">
            <a:avLst/>
          </a:prstGeom>
          <a:noFill/>
          <a:ln w="15875">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47" name="Group 46"/>
          <p:cNvGrpSpPr/>
          <p:nvPr/>
        </p:nvGrpSpPr>
        <p:grpSpPr>
          <a:xfrm>
            <a:off x="4432584" y="4451269"/>
            <a:ext cx="5617591" cy="1558871"/>
            <a:chOff x="6326874" y="3712751"/>
            <a:chExt cx="5617591" cy="1558871"/>
          </a:xfrm>
        </p:grpSpPr>
        <p:sp>
          <p:nvSpPr>
            <p:cNvPr id="49" name="Rectangle 48"/>
            <p:cNvSpPr/>
            <p:nvPr/>
          </p:nvSpPr>
          <p:spPr>
            <a:xfrm>
              <a:off x="7124936" y="4316730"/>
              <a:ext cx="2112645" cy="954892"/>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Rectangle 49"/>
            <p:cNvSpPr/>
            <p:nvPr/>
          </p:nvSpPr>
          <p:spPr>
            <a:xfrm>
              <a:off x="7124937" y="3987436"/>
              <a:ext cx="2112644" cy="329293"/>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 foo</a:t>
              </a:r>
            </a:p>
          </p:txBody>
        </p:sp>
        <p:sp>
          <p:nvSpPr>
            <p:cNvPr id="51" name="TextBox 50"/>
            <p:cNvSpPr txBox="1"/>
            <p:nvPr/>
          </p:nvSpPr>
          <p:spPr>
            <a:xfrm>
              <a:off x="6326874" y="4186222"/>
              <a:ext cx="755335" cy="369332"/>
            </a:xfrm>
            <a:prstGeom prst="rect">
              <a:avLst/>
            </a:prstGeom>
            <a:noFill/>
          </p:spPr>
          <p:txBody>
            <a:bodyPr wrap="none" rtlCol="0">
              <a:spAutoFit/>
            </a:bodyPr>
            <a:lstStyle/>
            <a:p>
              <a:r>
                <a:rPr lang="en-US" dirty="0"/>
                <a:t>opens</a:t>
              </a:r>
            </a:p>
          </p:txBody>
        </p:sp>
        <p:sp>
          <p:nvSpPr>
            <p:cNvPr id="52" name="TextBox 51"/>
            <p:cNvSpPr txBox="1"/>
            <p:nvPr/>
          </p:nvSpPr>
          <p:spPr>
            <a:xfrm>
              <a:off x="9107990" y="3712751"/>
              <a:ext cx="1179176" cy="646331"/>
            </a:xfrm>
            <a:prstGeom prst="rect">
              <a:avLst/>
            </a:prstGeom>
            <a:noFill/>
          </p:spPr>
          <p:txBody>
            <a:bodyPr wrap="square" rtlCol="0">
              <a:spAutoFit/>
            </a:bodyPr>
            <a:lstStyle/>
            <a:p>
              <a:pPr algn="ctr"/>
              <a:r>
                <a:rPr lang="en-US" dirty="0"/>
                <a:t>opens</a:t>
              </a:r>
            </a:p>
            <a:p>
              <a:pPr algn="ctr"/>
              <a:r>
                <a:rPr lang="en-US" dirty="0"/>
                <a:t>to</a:t>
              </a:r>
            </a:p>
          </p:txBody>
        </p:sp>
        <p:sp>
          <p:nvSpPr>
            <p:cNvPr id="53" name="Rectangle 52"/>
            <p:cNvSpPr/>
            <p:nvPr/>
          </p:nvSpPr>
          <p:spPr>
            <a:xfrm>
              <a:off x="10157575" y="4316730"/>
              <a:ext cx="1786890" cy="461836"/>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54" name="Rectangle 53"/>
            <p:cNvSpPr/>
            <p:nvPr/>
          </p:nvSpPr>
          <p:spPr>
            <a:xfrm>
              <a:off x="10157575" y="3992880"/>
              <a:ext cx="1786890" cy="323849"/>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 bar</a:t>
              </a:r>
            </a:p>
          </p:txBody>
        </p:sp>
        <p:sp>
          <p:nvSpPr>
            <p:cNvPr id="55" name="Rounded Rectangle 54"/>
            <p:cNvSpPr/>
            <p:nvPr/>
          </p:nvSpPr>
          <p:spPr>
            <a:xfrm>
              <a:off x="7301863" y="4416615"/>
              <a:ext cx="1811656" cy="371475"/>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com.foo.network</a:t>
              </a:r>
            </a:p>
          </p:txBody>
        </p:sp>
        <p:sp>
          <p:nvSpPr>
            <p:cNvPr id="56" name="Rounded Rectangle 55"/>
            <p:cNvSpPr/>
            <p:nvPr/>
          </p:nvSpPr>
          <p:spPr>
            <a:xfrm>
              <a:off x="7301862" y="4842614"/>
              <a:ext cx="1811657" cy="371475"/>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com.foo.exnet</a:t>
              </a:r>
              <a:endParaRPr lang="en-US" dirty="0">
                <a:solidFill>
                  <a:schemeClr val="tx1"/>
                </a:solidFill>
              </a:endParaRPr>
            </a:p>
          </p:txBody>
        </p:sp>
        <p:cxnSp>
          <p:nvCxnSpPr>
            <p:cNvPr id="57" name="Straight Arrow Connector 56"/>
            <p:cNvCxnSpPr/>
            <p:nvPr/>
          </p:nvCxnSpPr>
          <p:spPr>
            <a:xfrm flipH="1" flipV="1">
              <a:off x="6645900" y="4602352"/>
              <a:ext cx="655963" cy="1"/>
            </a:xfrm>
            <a:prstGeom prst="straightConnector1">
              <a:avLst/>
            </a:prstGeom>
            <a:ln>
              <a:prstDash val="dash"/>
              <a:tailEnd type="triangle"/>
            </a:ln>
          </p:spPr>
          <p:style>
            <a:lnRef idx="3">
              <a:schemeClr val="dk1"/>
            </a:lnRef>
            <a:fillRef idx="0">
              <a:schemeClr val="dk1"/>
            </a:fillRef>
            <a:effectRef idx="2">
              <a:schemeClr val="dk1"/>
            </a:effectRef>
            <a:fontRef idx="minor">
              <a:schemeClr val="tx1"/>
            </a:fontRef>
          </p:style>
        </p:cxnSp>
        <p:cxnSp>
          <p:nvCxnSpPr>
            <p:cNvPr id="58" name="Elbow Connector 57"/>
            <p:cNvCxnSpPr/>
            <p:nvPr/>
          </p:nvCxnSpPr>
          <p:spPr>
            <a:xfrm flipV="1">
              <a:off x="9113519" y="4547648"/>
              <a:ext cx="1044056" cy="480704"/>
            </a:xfrm>
            <a:prstGeom prst="bentConnector3">
              <a:avLst>
                <a:gd name="adj1" fmla="val 50000"/>
              </a:avLst>
            </a:prstGeom>
            <a:ln>
              <a:prstDash val="dash"/>
              <a:tailEnd type="triangle"/>
            </a:ln>
          </p:spPr>
          <p:style>
            <a:lnRef idx="3">
              <a:schemeClr val="dk1"/>
            </a:lnRef>
            <a:fillRef idx="0">
              <a:schemeClr val="dk1"/>
            </a:fillRef>
            <a:effectRef idx="2">
              <a:schemeClr val="dk1"/>
            </a:effectRef>
            <a:fontRef idx="minor">
              <a:schemeClr val="tx1"/>
            </a:fontRef>
          </p:style>
        </p:cxnSp>
      </p:grpSp>
      <p:sp>
        <p:nvSpPr>
          <p:cNvPr id="59" name="Rectangle 58"/>
          <p:cNvSpPr/>
          <p:nvPr/>
        </p:nvSpPr>
        <p:spPr>
          <a:xfrm>
            <a:off x="6007051" y="2842881"/>
            <a:ext cx="2545856" cy="1129834"/>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charset="0"/>
                <a:ea typeface="Courier" charset="0"/>
                <a:cs typeface="Courier" charset="0"/>
              </a:rPr>
              <a:t>open module</a:t>
            </a:r>
            <a:r>
              <a:rPr lang="en-US" dirty="0">
                <a:solidFill>
                  <a:schemeClr val="tx1"/>
                </a:solidFill>
                <a:latin typeface="Courier" charset="0"/>
                <a:ea typeface="Courier" charset="0"/>
                <a:cs typeface="Courier" charset="0"/>
              </a:rPr>
              <a:t> foo{ </a:t>
            </a:r>
          </a:p>
          <a:p>
            <a:r>
              <a:rPr lang="en-US" dirty="0">
                <a:solidFill>
                  <a:schemeClr val="tx1"/>
                </a:solidFill>
                <a:latin typeface="Courier" charset="0"/>
                <a:ea typeface="Courier" charset="0"/>
                <a:cs typeface="Courier" charset="0"/>
              </a:rPr>
              <a:t>   </a:t>
            </a:r>
            <a:r>
              <a:rPr lang="is-IS" dirty="0">
                <a:solidFill>
                  <a:schemeClr val="tx1"/>
                </a:solidFill>
                <a:latin typeface="Courier" charset="0"/>
                <a:ea typeface="Courier" charset="0"/>
                <a:cs typeface="Courier" charset="0"/>
              </a:rPr>
              <a:t>...</a:t>
            </a:r>
            <a:endParaRPr lang="en-US" dirty="0">
              <a:solidFill>
                <a:schemeClr val="tx1"/>
              </a:solidFill>
              <a:latin typeface="Courier" charset="0"/>
              <a:ea typeface="Courier" charset="0"/>
              <a:cs typeface="Courier" charset="0"/>
            </a:endParaRPr>
          </a:p>
          <a:p>
            <a:r>
              <a:rPr lang="en-US" dirty="0">
                <a:solidFill>
                  <a:schemeClr val="tx1"/>
                </a:solidFill>
                <a:latin typeface="Courier" charset="0"/>
                <a:ea typeface="Courier" charset="0"/>
                <a:cs typeface="Courier" charset="0"/>
              </a:rPr>
              <a:t>}</a:t>
            </a:r>
          </a:p>
        </p:txBody>
      </p:sp>
      <p:grpSp>
        <p:nvGrpSpPr>
          <p:cNvPr id="3" name="Group 2"/>
          <p:cNvGrpSpPr/>
          <p:nvPr/>
        </p:nvGrpSpPr>
        <p:grpSpPr>
          <a:xfrm>
            <a:off x="4938225" y="4585693"/>
            <a:ext cx="3576083" cy="1744544"/>
            <a:chOff x="4938225" y="4585693"/>
            <a:chExt cx="3576083" cy="1744544"/>
          </a:xfrm>
        </p:grpSpPr>
        <p:grpSp>
          <p:nvGrpSpPr>
            <p:cNvPr id="66" name="Group 65"/>
            <p:cNvGrpSpPr/>
            <p:nvPr/>
          </p:nvGrpSpPr>
          <p:grpSpPr>
            <a:xfrm>
              <a:off x="4938225" y="4585693"/>
              <a:ext cx="3576083" cy="1744544"/>
              <a:chOff x="6326874" y="3987436"/>
              <a:chExt cx="2910707" cy="1284186"/>
            </a:xfrm>
          </p:grpSpPr>
          <p:sp>
            <p:nvSpPr>
              <p:cNvPr id="67" name="Rectangle 66"/>
              <p:cNvSpPr/>
              <p:nvPr/>
            </p:nvSpPr>
            <p:spPr>
              <a:xfrm>
                <a:off x="7124936" y="4316730"/>
                <a:ext cx="2112645" cy="954892"/>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8" name="Rectangle 67"/>
              <p:cNvSpPr/>
              <p:nvPr/>
            </p:nvSpPr>
            <p:spPr>
              <a:xfrm>
                <a:off x="7124937" y="3987436"/>
                <a:ext cx="2112644" cy="329293"/>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Module: foo</a:t>
                </a:r>
              </a:p>
            </p:txBody>
          </p:sp>
          <p:sp>
            <p:nvSpPr>
              <p:cNvPr id="69" name="TextBox 68"/>
              <p:cNvSpPr txBox="1"/>
              <p:nvPr/>
            </p:nvSpPr>
            <p:spPr>
              <a:xfrm>
                <a:off x="6326874" y="4315111"/>
                <a:ext cx="665681" cy="294527"/>
              </a:xfrm>
              <a:prstGeom prst="rect">
                <a:avLst/>
              </a:prstGeom>
              <a:noFill/>
            </p:spPr>
            <p:txBody>
              <a:bodyPr wrap="none" rtlCol="0">
                <a:spAutoFit/>
              </a:bodyPr>
              <a:lstStyle/>
              <a:p>
                <a:r>
                  <a:rPr lang="en-US" sz="2000" dirty="0"/>
                  <a:t>opens</a:t>
                </a:r>
              </a:p>
            </p:txBody>
          </p:sp>
          <p:sp>
            <p:nvSpPr>
              <p:cNvPr id="70" name="Rounded Rectangle 69"/>
              <p:cNvSpPr/>
              <p:nvPr/>
            </p:nvSpPr>
            <p:spPr>
              <a:xfrm>
                <a:off x="7301863" y="4416615"/>
                <a:ext cx="1811656" cy="321414"/>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com.foo.network</a:t>
                </a:r>
              </a:p>
            </p:txBody>
          </p:sp>
          <p:cxnSp>
            <p:nvCxnSpPr>
              <p:cNvPr id="71" name="Straight Arrow Connector 70"/>
              <p:cNvCxnSpPr/>
              <p:nvPr/>
            </p:nvCxnSpPr>
            <p:spPr>
              <a:xfrm flipH="1" flipV="1">
                <a:off x="6645900" y="4602352"/>
                <a:ext cx="655963" cy="1"/>
              </a:xfrm>
              <a:prstGeom prst="straightConnector1">
                <a:avLst/>
              </a:prstGeom>
              <a:ln>
                <a:prstDash val="dash"/>
                <a:tailEnd type="triangle"/>
              </a:ln>
            </p:spPr>
            <p:style>
              <a:lnRef idx="3">
                <a:schemeClr val="dk1"/>
              </a:lnRef>
              <a:fillRef idx="0">
                <a:schemeClr val="dk1"/>
              </a:fillRef>
              <a:effectRef idx="2">
                <a:schemeClr val="dk1"/>
              </a:effectRef>
              <a:fontRef idx="minor">
                <a:schemeClr val="tx1"/>
              </a:fontRef>
            </p:style>
          </p:cxnSp>
        </p:grpSp>
        <p:sp>
          <p:nvSpPr>
            <p:cNvPr id="72" name="TextBox 71"/>
            <p:cNvSpPr txBox="1"/>
            <p:nvPr/>
          </p:nvSpPr>
          <p:spPr>
            <a:xfrm>
              <a:off x="4969215" y="5597267"/>
              <a:ext cx="817853" cy="400110"/>
            </a:xfrm>
            <a:prstGeom prst="rect">
              <a:avLst/>
            </a:prstGeom>
            <a:noFill/>
          </p:spPr>
          <p:txBody>
            <a:bodyPr wrap="none" rtlCol="0">
              <a:spAutoFit/>
            </a:bodyPr>
            <a:lstStyle/>
            <a:p>
              <a:r>
                <a:rPr lang="en-US" sz="2000" dirty="0"/>
                <a:t>opens</a:t>
              </a:r>
            </a:p>
          </p:txBody>
        </p:sp>
        <p:sp>
          <p:nvSpPr>
            <p:cNvPr id="73" name="Rounded Rectangle 72"/>
            <p:cNvSpPr/>
            <p:nvPr/>
          </p:nvSpPr>
          <p:spPr>
            <a:xfrm>
              <a:off x="6167083" y="5735158"/>
              <a:ext cx="2225793" cy="436635"/>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com.foo.internal</a:t>
              </a:r>
              <a:endParaRPr lang="en-US" dirty="0">
                <a:solidFill>
                  <a:schemeClr val="tx1"/>
                </a:solidFill>
              </a:endParaRPr>
            </a:p>
          </p:txBody>
        </p:sp>
        <p:cxnSp>
          <p:nvCxnSpPr>
            <p:cNvPr id="74" name="Straight Arrow Connector 73"/>
            <p:cNvCxnSpPr/>
            <p:nvPr/>
          </p:nvCxnSpPr>
          <p:spPr>
            <a:xfrm flipH="1" flipV="1">
              <a:off x="5361169" y="5987479"/>
              <a:ext cx="805914" cy="1"/>
            </a:xfrm>
            <a:prstGeom prst="straightConnector1">
              <a:avLst/>
            </a:prstGeom>
            <a:ln>
              <a:prstDash val="dash"/>
              <a:tailEnd type="triangle"/>
            </a:ln>
          </p:spPr>
          <p:style>
            <a:lnRef idx="3">
              <a:schemeClr val="dk1"/>
            </a:lnRef>
            <a:fillRef idx="0">
              <a:schemeClr val="dk1"/>
            </a:fillRef>
            <a:effectRef idx="2">
              <a:schemeClr val="dk1"/>
            </a:effectRef>
            <a:fontRef idx="minor">
              <a:schemeClr val="tx1"/>
            </a:fontRef>
          </p:style>
        </p:cxnSp>
      </p:grpSp>
      <p:sp>
        <p:nvSpPr>
          <p:cNvPr id="10" name="Slide Number Placeholder 9">
            <a:extLst>
              <a:ext uri="{FF2B5EF4-FFF2-40B4-BE49-F238E27FC236}">
                <a16:creationId xmlns:a16="http://schemas.microsoft.com/office/drawing/2014/main" id="{EAE06E7F-4F69-304E-8926-CE44B16FD280}"/>
              </a:ext>
            </a:extLst>
          </p:cNvPr>
          <p:cNvSpPr>
            <a:spLocks noGrp="1"/>
          </p:cNvSpPr>
          <p:nvPr>
            <p:ph type="sldNum" sz="quarter" idx="12"/>
          </p:nvPr>
        </p:nvSpPr>
        <p:spPr/>
        <p:txBody>
          <a:bodyPr/>
          <a:lstStyle/>
          <a:p>
            <a:fld id="{A62A9891-A7DB-DD47-A3DE-88F45BAB9A93}" type="slidenum">
              <a:rPr lang="en-US" smtClean="0"/>
              <a:t>12</a:t>
            </a:fld>
            <a:endParaRPr lang="en-US"/>
          </a:p>
        </p:txBody>
      </p:sp>
    </p:spTree>
    <p:extLst>
      <p:ext uri="{BB962C8B-B14F-4D97-AF65-F5344CB8AC3E}">
        <p14:creationId xmlns:p14="http://schemas.microsoft.com/office/powerpoint/2010/main" val="527236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par>
                          <p:cTn id="8" fill="hold">
                            <p:stCondLst>
                              <p:cond delay="500"/>
                            </p:stCondLst>
                            <p:childTnLst>
                              <p:par>
                                <p:cTn id="9" presetID="1" presetClass="exit" presetSubtype="0" fill="hold" nodeType="afterEffect">
                                  <p:stCondLst>
                                    <p:cond delay="500"/>
                                  </p:stCondLst>
                                  <p:childTnLst>
                                    <p:set>
                                      <p:cBhvr>
                                        <p:cTn id="10" dur="1" fill="hold">
                                          <p:stCondLst>
                                            <p:cond delay="0"/>
                                          </p:stCondLst>
                                        </p:cTn>
                                        <p:tgtEl>
                                          <p:spTgt spid="39"/>
                                        </p:tgtEl>
                                        <p:attrNameLst>
                                          <p:attrName>style.visibility</p:attrName>
                                        </p:attrNameLst>
                                      </p:cBhvr>
                                      <p:to>
                                        <p:strVal val="hidden"/>
                                      </p:to>
                                    </p:set>
                                  </p:childTnLst>
                                </p:cTn>
                              </p:par>
                            </p:childTnLst>
                          </p:cTn>
                        </p:par>
                        <p:par>
                          <p:cTn id="11" fill="hold">
                            <p:stCondLst>
                              <p:cond delay="1000"/>
                            </p:stCondLst>
                            <p:childTnLst>
                              <p:par>
                                <p:cTn id="12" presetID="1" presetClass="exit" presetSubtype="0" fill="hold" nodeType="afterEffect">
                                  <p:stCondLst>
                                    <p:cond delay="0"/>
                                  </p:stCondLst>
                                  <p:childTnLst>
                                    <p:set>
                                      <p:cBhvr>
                                        <p:cTn id="13" dur="1" fill="hold">
                                          <p:stCondLst>
                                            <p:cond delay="0"/>
                                          </p:stCondLst>
                                        </p:cTn>
                                        <p:tgtEl>
                                          <p:spTgt spid="21"/>
                                        </p:tgtEl>
                                        <p:attrNameLst>
                                          <p:attrName>style.visibility</p:attrName>
                                        </p:attrNameLst>
                                      </p:cBhvr>
                                      <p:to>
                                        <p:strVal val="hidden"/>
                                      </p:to>
                                    </p:set>
                                  </p:childTnLst>
                                </p:cTn>
                              </p:par>
                              <p:par>
                                <p:cTn id="14" presetID="0" presetClass="path" presetSubtype="0" accel="50000" decel="50000" fill="hold" nodeType="withEffect">
                                  <p:stCondLst>
                                    <p:cond delay="0"/>
                                  </p:stCondLst>
                                  <p:childTnLst>
                                    <p:animMotion origin="layout" path="M -2.08333E-7 -0.00023 L -2.08333E-7 -0.30069 " pathEditMode="relative" rAng="0" ptsTypes="AA">
                                      <p:cBhvr>
                                        <p:cTn id="15" dur="500" fill="hold"/>
                                        <p:tgtEl>
                                          <p:spTgt spid="35"/>
                                        </p:tgtEl>
                                        <p:attrNameLst>
                                          <p:attrName>ppt_x</p:attrName>
                                          <p:attrName>ppt_y</p:attrName>
                                        </p:attrNameLst>
                                      </p:cBhvr>
                                      <p:rCtr x="0" y="-15023"/>
                                    </p:animMotion>
                                  </p:childTnLst>
                                </p:cTn>
                              </p:par>
                            </p:childTnLst>
                          </p:cTn>
                        </p:par>
                        <p:par>
                          <p:cTn id="16" fill="hold">
                            <p:stCondLst>
                              <p:cond delay="1500"/>
                            </p:stCondLst>
                            <p:childTnLst>
                              <p:par>
                                <p:cTn id="17" presetID="1" presetClass="entr" presetSubtype="0" fill="hold" grpId="0" nodeType="afterEffect">
                                  <p:stCondLst>
                                    <p:cond delay="500"/>
                                  </p:stCondLst>
                                  <p:childTnLst>
                                    <p:set>
                                      <p:cBhvr>
                                        <p:cTn id="18" dur="1" fill="hold">
                                          <p:stCondLst>
                                            <p:cond delay="0"/>
                                          </p:stCondLst>
                                        </p:cTn>
                                        <p:tgtEl>
                                          <p:spTgt spid="4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45"/>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47"/>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5" grpId="1" animBg="1"/>
      <p:bldP spid="46" grpId="0" animBg="1"/>
      <p:bldP spid="5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Hebrew" charset="-79"/>
                <a:ea typeface="Arial Hebrew" charset="-79"/>
                <a:cs typeface="Arial Hebrew" charset="-79"/>
              </a:rPr>
              <a:t>Module Dependencies</a:t>
            </a:r>
          </a:p>
        </p:txBody>
      </p:sp>
      <p:sp>
        <p:nvSpPr>
          <p:cNvPr id="6" name="Rounded Rectangle 5"/>
          <p:cNvSpPr/>
          <p:nvPr/>
        </p:nvSpPr>
        <p:spPr>
          <a:xfrm>
            <a:off x="514350" y="3551156"/>
            <a:ext cx="1985963" cy="90011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sz="2200" dirty="0">
                <a:solidFill>
                  <a:schemeClr val="tx1"/>
                </a:solidFill>
              </a:rPr>
              <a:t>Module Directives</a:t>
            </a:r>
          </a:p>
        </p:txBody>
      </p:sp>
      <p:grpSp>
        <p:nvGrpSpPr>
          <p:cNvPr id="39" name="Group 38"/>
          <p:cNvGrpSpPr/>
          <p:nvPr/>
        </p:nvGrpSpPr>
        <p:grpSpPr>
          <a:xfrm>
            <a:off x="3328988" y="1545816"/>
            <a:ext cx="7824787" cy="742950"/>
            <a:chOff x="3328988" y="1545816"/>
            <a:chExt cx="7824787" cy="742950"/>
          </a:xfrm>
        </p:grpSpPr>
        <p:sp>
          <p:nvSpPr>
            <p:cNvPr id="7" name="Rounded Rectangle 6"/>
            <p:cNvSpPr/>
            <p:nvPr/>
          </p:nvSpPr>
          <p:spPr>
            <a:xfrm>
              <a:off x="3328988" y="1545816"/>
              <a:ext cx="7824787" cy="742950"/>
            </a:xfrm>
            <a:prstGeom prst="round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ounded Rectangle 7"/>
            <p:cNvSpPr/>
            <p:nvPr/>
          </p:nvSpPr>
          <p:spPr>
            <a:xfrm>
              <a:off x="3328988" y="1545816"/>
              <a:ext cx="1385887" cy="742950"/>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requires</a:t>
              </a:r>
            </a:p>
          </p:txBody>
        </p:sp>
        <p:sp>
          <p:nvSpPr>
            <p:cNvPr id="9" name="TextBox 8"/>
            <p:cNvSpPr txBox="1"/>
            <p:nvPr/>
          </p:nvSpPr>
          <p:spPr>
            <a:xfrm>
              <a:off x="4848225" y="1732625"/>
              <a:ext cx="6172200" cy="415498"/>
            </a:xfrm>
            <a:prstGeom prst="rect">
              <a:avLst/>
            </a:prstGeom>
            <a:noFill/>
          </p:spPr>
          <p:txBody>
            <a:bodyPr wrap="square" rtlCol="0">
              <a:spAutoFit/>
            </a:bodyPr>
            <a:lstStyle/>
            <a:p>
              <a:r>
                <a:rPr lang="en-US" sz="2100" dirty="0"/>
                <a:t>A list of modules it depends on</a:t>
              </a:r>
            </a:p>
          </p:txBody>
        </p:sp>
      </p:grpSp>
      <p:sp>
        <p:nvSpPr>
          <p:cNvPr id="4" name="Left Brace 3"/>
          <p:cNvSpPr/>
          <p:nvPr/>
        </p:nvSpPr>
        <p:spPr>
          <a:xfrm>
            <a:off x="2657475" y="1385887"/>
            <a:ext cx="828675" cy="5214937"/>
          </a:xfrm>
          <a:prstGeom prst="leftBrace">
            <a:avLst/>
          </a:prstGeom>
          <a:ln w="317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21" name="Group 20"/>
          <p:cNvGrpSpPr/>
          <p:nvPr/>
        </p:nvGrpSpPr>
        <p:grpSpPr>
          <a:xfrm>
            <a:off x="3328988" y="2584696"/>
            <a:ext cx="7824787" cy="747712"/>
            <a:chOff x="3328988" y="2584696"/>
            <a:chExt cx="7824787" cy="747712"/>
          </a:xfrm>
        </p:grpSpPr>
        <p:sp>
          <p:nvSpPr>
            <p:cNvPr id="22" name="Rounded Rectangle 21"/>
            <p:cNvSpPr/>
            <p:nvPr/>
          </p:nvSpPr>
          <p:spPr>
            <a:xfrm>
              <a:off x="3328988" y="2589458"/>
              <a:ext cx="7824787" cy="742950"/>
            </a:xfrm>
            <a:prstGeom prst="round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ounded Rectangle 22"/>
            <p:cNvSpPr/>
            <p:nvPr/>
          </p:nvSpPr>
          <p:spPr>
            <a:xfrm>
              <a:off x="3328988" y="2584696"/>
              <a:ext cx="1385887" cy="747712"/>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exports</a:t>
              </a:r>
            </a:p>
          </p:txBody>
        </p:sp>
        <p:sp>
          <p:nvSpPr>
            <p:cNvPr id="24" name="TextBox 23"/>
            <p:cNvSpPr txBox="1"/>
            <p:nvPr/>
          </p:nvSpPr>
          <p:spPr>
            <a:xfrm>
              <a:off x="4848225" y="2776267"/>
              <a:ext cx="6172200" cy="415498"/>
            </a:xfrm>
            <a:prstGeom prst="rect">
              <a:avLst/>
            </a:prstGeom>
            <a:noFill/>
          </p:spPr>
          <p:txBody>
            <a:bodyPr wrap="square" rtlCol="0">
              <a:spAutoFit/>
            </a:bodyPr>
            <a:lstStyle/>
            <a:p>
              <a:r>
                <a:rPr lang="en-US" sz="2100" dirty="0"/>
                <a:t>A list of packages other modules can use</a:t>
              </a:r>
            </a:p>
          </p:txBody>
        </p:sp>
      </p:grpSp>
      <p:grpSp>
        <p:nvGrpSpPr>
          <p:cNvPr id="35" name="Group 34"/>
          <p:cNvGrpSpPr/>
          <p:nvPr/>
        </p:nvGrpSpPr>
        <p:grpSpPr>
          <a:xfrm>
            <a:off x="3328988" y="3630450"/>
            <a:ext cx="7824787" cy="742950"/>
            <a:chOff x="3328988" y="3634469"/>
            <a:chExt cx="7824787" cy="742950"/>
          </a:xfrm>
        </p:grpSpPr>
        <p:sp>
          <p:nvSpPr>
            <p:cNvPr id="37" name="Rounded Rectangle 36"/>
            <p:cNvSpPr/>
            <p:nvPr/>
          </p:nvSpPr>
          <p:spPr>
            <a:xfrm>
              <a:off x="3328988" y="3634469"/>
              <a:ext cx="7824787" cy="742950"/>
            </a:xfrm>
            <a:prstGeom prst="round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Rounded Rectangle 37"/>
            <p:cNvSpPr/>
            <p:nvPr/>
          </p:nvSpPr>
          <p:spPr>
            <a:xfrm>
              <a:off x="3328988" y="3636882"/>
              <a:ext cx="1385887" cy="740537"/>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opens</a:t>
              </a:r>
            </a:p>
          </p:txBody>
        </p:sp>
        <p:sp>
          <p:nvSpPr>
            <p:cNvPr id="42" name="TextBox 41"/>
            <p:cNvSpPr txBox="1"/>
            <p:nvPr/>
          </p:nvSpPr>
          <p:spPr>
            <a:xfrm>
              <a:off x="4848225" y="3821278"/>
              <a:ext cx="6172200" cy="415498"/>
            </a:xfrm>
            <a:prstGeom prst="rect">
              <a:avLst/>
            </a:prstGeom>
            <a:noFill/>
          </p:spPr>
          <p:txBody>
            <a:bodyPr wrap="square" rtlCol="0">
              <a:spAutoFit/>
            </a:bodyPr>
            <a:lstStyle/>
            <a:p>
              <a:r>
                <a:rPr lang="en-US" sz="2100" dirty="0"/>
                <a:t>A list of packages other modules can use via reflection</a:t>
              </a:r>
            </a:p>
          </p:txBody>
        </p:sp>
      </p:grpSp>
      <p:grpSp>
        <p:nvGrpSpPr>
          <p:cNvPr id="40" name="Group 39"/>
          <p:cNvGrpSpPr/>
          <p:nvPr/>
        </p:nvGrpSpPr>
        <p:grpSpPr>
          <a:xfrm>
            <a:off x="3328988" y="4670018"/>
            <a:ext cx="7824787" cy="746995"/>
            <a:chOff x="3328988" y="4670018"/>
            <a:chExt cx="7824787" cy="746995"/>
          </a:xfrm>
        </p:grpSpPr>
        <p:sp>
          <p:nvSpPr>
            <p:cNvPr id="41" name="Rounded Rectangle 40"/>
            <p:cNvSpPr/>
            <p:nvPr/>
          </p:nvSpPr>
          <p:spPr>
            <a:xfrm>
              <a:off x="3328988" y="4674063"/>
              <a:ext cx="7824787" cy="742950"/>
            </a:xfrm>
            <a:prstGeom prst="round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Rounded Rectangle 42"/>
            <p:cNvSpPr/>
            <p:nvPr/>
          </p:nvSpPr>
          <p:spPr>
            <a:xfrm>
              <a:off x="3328988" y="4670018"/>
              <a:ext cx="1385887" cy="746995"/>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uses</a:t>
              </a:r>
            </a:p>
          </p:txBody>
        </p:sp>
        <p:sp>
          <p:nvSpPr>
            <p:cNvPr id="44" name="TextBox 43"/>
            <p:cNvSpPr txBox="1"/>
            <p:nvPr/>
          </p:nvSpPr>
          <p:spPr>
            <a:xfrm>
              <a:off x="4848225" y="4860872"/>
              <a:ext cx="6172200" cy="415498"/>
            </a:xfrm>
            <a:prstGeom prst="rect">
              <a:avLst/>
            </a:prstGeom>
            <a:noFill/>
          </p:spPr>
          <p:txBody>
            <a:bodyPr wrap="square" rtlCol="0">
              <a:spAutoFit/>
            </a:bodyPr>
            <a:lstStyle/>
            <a:p>
              <a:r>
                <a:rPr lang="en-US" sz="2100" dirty="0"/>
                <a:t>A list of services it consumes</a:t>
              </a:r>
            </a:p>
          </p:txBody>
        </p:sp>
      </p:grpSp>
      <p:grpSp>
        <p:nvGrpSpPr>
          <p:cNvPr id="61" name="Group 60"/>
          <p:cNvGrpSpPr/>
          <p:nvPr/>
        </p:nvGrpSpPr>
        <p:grpSpPr>
          <a:xfrm>
            <a:off x="3328988" y="5709612"/>
            <a:ext cx="7824787" cy="746995"/>
            <a:chOff x="3328988" y="5709612"/>
            <a:chExt cx="7824787" cy="746995"/>
          </a:xfrm>
        </p:grpSpPr>
        <p:sp>
          <p:nvSpPr>
            <p:cNvPr id="62" name="Rounded Rectangle 61"/>
            <p:cNvSpPr/>
            <p:nvPr/>
          </p:nvSpPr>
          <p:spPr>
            <a:xfrm>
              <a:off x="3328988" y="5713657"/>
              <a:ext cx="7824787" cy="742950"/>
            </a:xfrm>
            <a:prstGeom prst="round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3" name="Rounded Rectangle 62"/>
            <p:cNvSpPr/>
            <p:nvPr/>
          </p:nvSpPr>
          <p:spPr>
            <a:xfrm>
              <a:off x="3328988" y="5709612"/>
              <a:ext cx="1385887" cy="746995"/>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provides</a:t>
              </a:r>
            </a:p>
          </p:txBody>
        </p:sp>
        <p:sp>
          <p:nvSpPr>
            <p:cNvPr id="64" name="TextBox 63"/>
            <p:cNvSpPr txBox="1"/>
            <p:nvPr/>
          </p:nvSpPr>
          <p:spPr>
            <a:xfrm>
              <a:off x="4848225" y="5900466"/>
              <a:ext cx="6172200" cy="415498"/>
            </a:xfrm>
            <a:prstGeom prst="rect">
              <a:avLst/>
            </a:prstGeom>
            <a:noFill/>
          </p:spPr>
          <p:txBody>
            <a:bodyPr wrap="square" rtlCol="0">
              <a:spAutoFit/>
            </a:bodyPr>
            <a:lstStyle/>
            <a:p>
              <a:r>
                <a:rPr lang="en-US" sz="2100" dirty="0"/>
                <a:t>A list of implementations for services it offers</a:t>
              </a:r>
            </a:p>
          </p:txBody>
        </p:sp>
      </p:grpSp>
      <p:sp>
        <p:nvSpPr>
          <p:cNvPr id="72" name="Rounded Rectangle 71"/>
          <p:cNvSpPr/>
          <p:nvPr/>
        </p:nvSpPr>
        <p:spPr>
          <a:xfrm>
            <a:off x="3328988" y="3053503"/>
            <a:ext cx="7824787" cy="3707249"/>
          </a:xfrm>
          <a:prstGeom prst="roundRect">
            <a:avLst/>
          </a:prstGeom>
          <a:noFill/>
          <a:ln w="15875">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3" name="Rectangle 72"/>
          <p:cNvSpPr/>
          <p:nvPr/>
        </p:nvSpPr>
        <p:spPr>
          <a:xfrm>
            <a:off x="6992142" y="3331299"/>
            <a:ext cx="3989164" cy="1939762"/>
          </a:xfrm>
          <a:prstGeom prst="rect">
            <a:avLst/>
          </a:prstGeom>
          <a:solidFill>
            <a:schemeClr val="accent4">
              <a:lumMod val="20000"/>
              <a:lumOff val="80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dirty="0">
                <a:solidFill>
                  <a:schemeClr val="tx1"/>
                </a:solidFill>
                <a:latin typeface="Courier" charset="0"/>
                <a:ea typeface="Courier" charset="0"/>
                <a:cs typeface="Courier" charset="0"/>
              </a:rPr>
              <a:t>module</a:t>
            </a:r>
            <a:r>
              <a:rPr lang="en-US" sz="1600" dirty="0">
                <a:solidFill>
                  <a:schemeClr val="tx1"/>
                </a:solidFill>
                <a:latin typeface="Courier" charset="0"/>
                <a:ea typeface="Courier" charset="0"/>
                <a:cs typeface="Courier" charset="0"/>
              </a:rPr>
              <a:t> foo{</a:t>
            </a:r>
          </a:p>
          <a:p>
            <a:r>
              <a:rPr lang="en-US" sz="1600" dirty="0">
                <a:solidFill>
                  <a:schemeClr val="tx1"/>
                </a:solidFill>
                <a:latin typeface="Courier" charset="0"/>
                <a:ea typeface="Courier" charset="0"/>
                <a:cs typeface="Courier" charset="0"/>
              </a:rPr>
              <a:t>  requires Service; </a:t>
            </a:r>
          </a:p>
          <a:p>
            <a:r>
              <a:rPr lang="en-US" sz="1600" dirty="0">
                <a:solidFill>
                  <a:schemeClr val="tx1"/>
                </a:solidFill>
                <a:latin typeface="Courier" charset="0"/>
                <a:ea typeface="Courier" charset="0"/>
                <a:cs typeface="Courier" charset="0"/>
              </a:rPr>
              <a:t>  uses </a:t>
            </a:r>
            <a:r>
              <a:rPr lang="en-US" sz="1600" dirty="0" err="1">
                <a:solidFill>
                  <a:schemeClr val="tx1"/>
                </a:solidFill>
                <a:latin typeface="Courier" charset="0"/>
                <a:ea typeface="Courier" charset="0"/>
                <a:cs typeface="Courier" charset="0"/>
              </a:rPr>
              <a:t>com.service.Srv</a:t>
            </a:r>
            <a:r>
              <a:rPr lang="en-US" sz="1600" dirty="0">
                <a:solidFill>
                  <a:schemeClr val="tx1"/>
                </a:solidFill>
                <a:latin typeface="Courier" charset="0"/>
                <a:ea typeface="Courier" charset="0"/>
                <a:cs typeface="Courier" charset="0"/>
              </a:rPr>
              <a:t>; }</a:t>
            </a:r>
          </a:p>
          <a:p>
            <a:endParaRPr lang="en-US" sz="1600" dirty="0">
              <a:solidFill>
                <a:schemeClr val="tx1"/>
              </a:solidFill>
              <a:latin typeface="Courier" charset="0"/>
              <a:ea typeface="Courier" charset="0"/>
              <a:cs typeface="Courier" charset="0"/>
            </a:endParaRPr>
          </a:p>
          <a:p>
            <a:r>
              <a:rPr lang="en-US" sz="1600" b="1" dirty="0">
                <a:solidFill>
                  <a:schemeClr val="tx1"/>
                </a:solidFill>
                <a:latin typeface="Courier" charset="0"/>
                <a:ea typeface="Courier" charset="0"/>
                <a:cs typeface="Courier" charset="0"/>
              </a:rPr>
              <a:t>module</a:t>
            </a:r>
            <a:r>
              <a:rPr lang="en-US" sz="1600" dirty="0">
                <a:solidFill>
                  <a:schemeClr val="tx1"/>
                </a:solidFill>
                <a:latin typeface="Courier" charset="0"/>
                <a:ea typeface="Courier" charset="0"/>
                <a:cs typeface="Courier" charset="0"/>
              </a:rPr>
              <a:t> bar{</a:t>
            </a:r>
          </a:p>
          <a:p>
            <a:r>
              <a:rPr lang="en-US" sz="1600" dirty="0">
                <a:solidFill>
                  <a:schemeClr val="tx1"/>
                </a:solidFill>
                <a:latin typeface="Courier" charset="0"/>
                <a:ea typeface="Courier" charset="0"/>
                <a:cs typeface="Courier" charset="0"/>
              </a:rPr>
              <a:t>  requires Service; </a:t>
            </a:r>
          </a:p>
          <a:p>
            <a:r>
              <a:rPr lang="en-US" sz="1600" dirty="0">
                <a:solidFill>
                  <a:schemeClr val="tx1"/>
                </a:solidFill>
                <a:latin typeface="Courier" charset="0"/>
                <a:ea typeface="Courier" charset="0"/>
                <a:cs typeface="Courier" charset="0"/>
              </a:rPr>
              <a:t>  provides </a:t>
            </a:r>
            <a:r>
              <a:rPr lang="en-US" sz="1600" dirty="0" err="1">
                <a:solidFill>
                  <a:schemeClr val="tx1"/>
                </a:solidFill>
                <a:latin typeface="Courier" charset="0"/>
                <a:ea typeface="Courier" charset="0"/>
                <a:cs typeface="Courier" charset="0"/>
              </a:rPr>
              <a:t>com.service.Srv</a:t>
            </a:r>
            <a:r>
              <a:rPr lang="en-US" sz="1600" dirty="0">
                <a:solidFill>
                  <a:schemeClr val="tx1"/>
                </a:solidFill>
                <a:latin typeface="Courier" charset="0"/>
                <a:ea typeface="Courier" charset="0"/>
                <a:cs typeface="Courier" charset="0"/>
              </a:rPr>
              <a:t> with </a:t>
            </a:r>
          </a:p>
          <a:p>
            <a:r>
              <a:rPr lang="en-US" sz="1600" dirty="0">
                <a:solidFill>
                  <a:schemeClr val="tx1"/>
                </a:solidFill>
                <a:latin typeface="Courier" charset="0"/>
                <a:ea typeface="Courier" charset="0"/>
                <a:cs typeface="Courier" charset="0"/>
              </a:rPr>
              <a:t>  	</a:t>
            </a:r>
            <a:r>
              <a:rPr lang="en-US" sz="1600" dirty="0" err="1">
                <a:solidFill>
                  <a:schemeClr val="tx1"/>
                </a:solidFill>
                <a:latin typeface="Courier" charset="0"/>
                <a:ea typeface="Courier" charset="0"/>
                <a:cs typeface="Courier" charset="0"/>
              </a:rPr>
              <a:t>com.bar.impl.ImplSrv</a:t>
            </a:r>
            <a:r>
              <a:rPr lang="en-US" sz="1600" dirty="0">
                <a:solidFill>
                  <a:schemeClr val="tx1"/>
                </a:solidFill>
                <a:latin typeface="Courier" charset="0"/>
                <a:ea typeface="Courier" charset="0"/>
                <a:cs typeface="Courier" charset="0"/>
              </a:rPr>
              <a:t>; }</a:t>
            </a:r>
          </a:p>
        </p:txBody>
      </p:sp>
      <p:grpSp>
        <p:nvGrpSpPr>
          <p:cNvPr id="19" name="Group 18"/>
          <p:cNvGrpSpPr/>
          <p:nvPr/>
        </p:nvGrpSpPr>
        <p:grpSpPr>
          <a:xfrm>
            <a:off x="3443034" y="3378574"/>
            <a:ext cx="3724782" cy="3003715"/>
            <a:chOff x="3443034" y="3378574"/>
            <a:chExt cx="3724782" cy="3003715"/>
          </a:xfrm>
        </p:grpSpPr>
        <p:grpSp>
          <p:nvGrpSpPr>
            <p:cNvPr id="15" name="Group 14"/>
            <p:cNvGrpSpPr/>
            <p:nvPr/>
          </p:nvGrpSpPr>
          <p:grpSpPr>
            <a:xfrm>
              <a:off x="3443034" y="3378574"/>
              <a:ext cx="3724782" cy="3003715"/>
              <a:chOff x="3486150" y="3516019"/>
              <a:chExt cx="3724782" cy="3003715"/>
            </a:xfrm>
          </p:grpSpPr>
          <p:sp>
            <p:nvSpPr>
              <p:cNvPr id="75" name="Rectangle 74"/>
              <p:cNvSpPr/>
              <p:nvPr/>
            </p:nvSpPr>
            <p:spPr>
              <a:xfrm>
                <a:off x="4523772" y="3814062"/>
                <a:ext cx="1642530" cy="510123"/>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ectangle 75"/>
              <p:cNvSpPr/>
              <p:nvPr/>
            </p:nvSpPr>
            <p:spPr>
              <a:xfrm>
                <a:off x="4523772" y="3516019"/>
                <a:ext cx="1642530" cy="32847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Module: Service</a:t>
                </a:r>
              </a:p>
            </p:txBody>
          </p:sp>
          <p:sp>
            <p:nvSpPr>
              <p:cNvPr id="79" name="Rounded Rectangle 78"/>
              <p:cNvSpPr/>
              <p:nvPr/>
            </p:nvSpPr>
            <p:spPr>
              <a:xfrm>
                <a:off x="4583338" y="3905594"/>
                <a:ext cx="1582964" cy="371475"/>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err="1">
                    <a:solidFill>
                      <a:schemeClr val="tx1"/>
                    </a:solidFill>
                  </a:rPr>
                  <a:t>com.service.Srv</a:t>
                </a:r>
                <a:endParaRPr lang="en-US" sz="1600" dirty="0">
                  <a:solidFill>
                    <a:schemeClr val="tx1"/>
                  </a:solidFill>
                </a:endParaRPr>
              </a:p>
            </p:txBody>
          </p:sp>
          <p:cxnSp>
            <p:nvCxnSpPr>
              <p:cNvPr id="84" name="Elbow Connector 83"/>
              <p:cNvCxnSpPr>
                <a:stCxn id="98" idx="0"/>
                <a:endCxn id="75" idx="1"/>
              </p:cNvCxnSpPr>
              <p:nvPr/>
            </p:nvCxnSpPr>
            <p:spPr>
              <a:xfrm rot="5400000" flipH="1" flipV="1">
                <a:off x="3594371" y="4782168"/>
                <a:ext cx="1642444" cy="216357"/>
              </a:xfrm>
              <a:prstGeom prst="bentConnector2">
                <a:avLst/>
              </a:prstGeom>
              <a:ln>
                <a:tailEnd type="triangle"/>
              </a:ln>
            </p:spPr>
            <p:style>
              <a:lnRef idx="3">
                <a:schemeClr val="dk1"/>
              </a:lnRef>
              <a:fillRef idx="0">
                <a:schemeClr val="dk1"/>
              </a:fillRef>
              <a:effectRef idx="2">
                <a:schemeClr val="dk1"/>
              </a:effectRef>
              <a:fontRef idx="minor">
                <a:schemeClr val="tx1"/>
              </a:fontRef>
            </p:style>
          </p:cxnSp>
          <p:cxnSp>
            <p:nvCxnSpPr>
              <p:cNvPr id="85" name="Elbow Connector 84"/>
              <p:cNvCxnSpPr>
                <a:stCxn id="95" idx="0"/>
                <a:endCxn id="75" idx="3"/>
              </p:cNvCxnSpPr>
              <p:nvPr/>
            </p:nvCxnSpPr>
            <p:spPr>
              <a:xfrm rot="16200000" flipV="1">
                <a:off x="5462000" y="4773426"/>
                <a:ext cx="1631970" cy="223365"/>
              </a:xfrm>
              <a:prstGeom prst="bentConnector2">
                <a:avLst/>
              </a:prstGeom>
              <a:ln>
                <a:tailEnd type="triangle"/>
              </a:ln>
            </p:spPr>
            <p:style>
              <a:lnRef idx="3">
                <a:schemeClr val="dk1"/>
              </a:lnRef>
              <a:fillRef idx="0">
                <a:schemeClr val="dk1"/>
              </a:fillRef>
              <a:effectRef idx="2">
                <a:schemeClr val="dk1"/>
              </a:effectRef>
              <a:fontRef idx="minor">
                <a:schemeClr val="tx1"/>
              </a:fontRef>
            </p:style>
          </p:cxnSp>
          <p:sp>
            <p:nvSpPr>
              <p:cNvPr id="94" name="Rectangle 93"/>
              <p:cNvSpPr/>
              <p:nvPr/>
            </p:nvSpPr>
            <p:spPr>
              <a:xfrm>
                <a:off x="5568402" y="5999137"/>
                <a:ext cx="1642530" cy="510123"/>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5" name="Rectangle 94"/>
              <p:cNvSpPr/>
              <p:nvPr/>
            </p:nvSpPr>
            <p:spPr>
              <a:xfrm>
                <a:off x="5568402" y="5701094"/>
                <a:ext cx="1642530" cy="32847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Module: bar</a:t>
                </a:r>
              </a:p>
            </p:txBody>
          </p:sp>
          <p:sp>
            <p:nvSpPr>
              <p:cNvPr id="96" name="Rounded Rectangle 95"/>
              <p:cNvSpPr/>
              <p:nvPr/>
            </p:nvSpPr>
            <p:spPr>
              <a:xfrm>
                <a:off x="5627968" y="6090669"/>
                <a:ext cx="1526420" cy="371475"/>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rPr>
                  <a:t>com.bar.impl</a:t>
                </a:r>
                <a:endParaRPr lang="en-US" sz="1600" dirty="0">
                  <a:solidFill>
                    <a:schemeClr val="tx1"/>
                  </a:solidFill>
                </a:endParaRPr>
              </a:p>
            </p:txBody>
          </p:sp>
          <p:sp>
            <p:nvSpPr>
              <p:cNvPr id="97" name="Rectangle 96"/>
              <p:cNvSpPr/>
              <p:nvPr/>
            </p:nvSpPr>
            <p:spPr>
              <a:xfrm>
                <a:off x="3486150" y="6009611"/>
                <a:ext cx="1642530" cy="510123"/>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98" name="Rectangle 97"/>
              <p:cNvSpPr/>
              <p:nvPr/>
            </p:nvSpPr>
            <p:spPr>
              <a:xfrm>
                <a:off x="3486150" y="5711568"/>
                <a:ext cx="1642530" cy="328471"/>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Module: foo</a:t>
                </a:r>
              </a:p>
            </p:txBody>
          </p:sp>
        </p:grpSp>
        <p:sp>
          <p:nvSpPr>
            <p:cNvPr id="14" name="TextBox 13"/>
            <p:cNvSpPr txBox="1"/>
            <p:nvPr/>
          </p:nvSpPr>
          <p:spPr>
            <a:xfrm rot="16200000">
              <a:off x="3180718" y="4338970"/>
              <a:ext cx="1687625" cy="338554"/>
            </a:xfrm>
            <a:prstGeom prst="rect">
              <a:avLst/>
            </a:prstGeom>
            <a:noFill/>
          </p:spPr>
          <p:txBody>
            <a:bodyPr wrap="square" rtlCol="0">
              <a:spAutoFit/>
            </a:bodyPr>
            <a:lstStyle/>
            <a:p>
              <a:r>
                <a:rPr lang="en-US" sz="1600" dirty="0"/>
                <a:t>uses, requires</a:t>
              </a:r>
            </a:p>
          </p:txBody>
        </p:sp>
        <p:sp>
          <p:nvSpPr>
            <p:cNvPr id="99" name="TextBox 98"/>
            <p:cNvSpPr txBox="1"/>
            <p:nvPr/>
          </p:nvSpPr>
          <p:spPr>
            <a:xfrm rot="5400000">
              <a:off x="5745679" y="4593126"/>
              <a:ext cx="1687625" cy="338554"/>
            </a:xfrm>
            <a:prstGeom prst="rect">
              <a:avLst/>
            </a:prstGeom>
            <a:noFill/>
          </p:spPr>
          <p:txBody>
            <a:bodyPr wrap="square" rtlCol="0">
              <a:spAutoFit/>
            </a:bodyPr>
            <a:lstStyle/>
            <a:p>
              <a:r>
                <a:rPr lang="en-US" sz="1600" dirty="0"/>
                <a:t>provides, requires</a:t>
              </a:r>
            </a:p>
          </p:txBody>
        </p:sp>
      </p:grpSp>
      <p:sp>
        <p:nvSpPr>
          <p:cNvPr id="5" name="Slide Number Placeholder 4">
            <a:extLst>
              <a:ext uri="{FF2B5EF4-FFF2-40B4-BE49-F238E27FC236}">
                <a16:creationId xmlns:a16="http://schemas.microsoft.com/office/drawing/2014/main" id="{B98660C8-BC78-CB44-AB93-975355D020B7}"/>
              </a:ext>
            </a:extLst>
          </p:cNvPr>
          <p:cNvSpPr>
            <a:spLocks noGrp="1"/>
          </p:cNvSpPr>
          <p:nvPr>
            <p:ph type="sldNum" sz="quarter" idx="12"/>
          </p:nvPr>
        </p:nvSpPr>
        <p:spPr/>
        <p:txBody>
          <a:bodyPr/>
          <a:lstStyle/>
          <a:p>
            <a:fld id="{A62A9891-A7DB-DD47-A3DE-88F45BAB9A93}" type="slidenum">
              <a:rPr lang="en-US" smtClean="0"/>
              <a:t>13</a:t>
            </a:fld>
            <a:endParaRPr lang="en-US"/>
          </a:p>
        </p:txBody>
      </p:sp>
    </p:spTree>
    <p:extLst>
      <p:ext uri="{BB962C8B-B14F-4D97-AF65-F5344CB8AC3E}">
        <p14:creationId xmlns:p14="http://schemas.microsoft.com/office/powerpoint/2010/main" val="3551545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61"/>
                                        </p:tgtEl>
                                        <p:attrNameLst>
                                          <p:attrName>style.visibility</p:attrName>
                                        </p:attrNameLst>
                                      </p:cBhvr>
                                      <p:to>
                                        <p:strVal val="visible"/>
                                      </p:to>
                                    </p:set>
                                    <p:animEffect transition="in" filter="wipe(left)">
                                      <p:cBhvr>
                                        <p:cTn id="11" dur="500"/>
                                        <p:tgtEl>
                                          <p:spTgt spid="61"/>
                                        </p:tgtEl>
                                      </p:cBhvr>
                                    </p:animEffect>
                                  </p:childTnLst>
                                </p:cTn>
                              </p:par>
                            </p:childTnLst>
                          </p:cTn>
                        </p:par>
                        <p:par>
                          <p:cTn id="12" fill="hold">
                            <p:stCondLst>
                              <p:cond delay="1000"/>
                            </p:stCondLst>
                            <p:childTnLst>
                              <p:par>
                                <p:cTn id="13" presetID="1" presetClass="exit" presetSubtype="0" fill="hold" nodeType="afterEffect">
                                  <p:stCondLst>
                                    <p:cond delay="500"/>
                                  </p:stCondLst>
                                  <p:childTnLst>
                                    <p:set>
                                      <p:cBhvr>
                                        <p:cTn id="14" dur="1" fill="hold">
                                          <p:stCondLst>
                                            <p:cond delay="0"/>
                                          </p:stCondLst>
                                        </p:cTn>
                                        <p:tgtEl>
                                          <p:spTgt spid="39"/>
                                        </p:tgtEl>
                                        <p:attrNameLst>
                                          <p:attrName>style.visibility</p:attrName>
                                        </p:attrNameLst>
                                      </p:cBhvr>
                                      <p:to>
                                        <p:strVal val="hidden"/>
                                      </p:to>
                                    </p:set>
                                  </p:childTnLst>
                                </p:cTn>
                              </p:par>
                            </p:childTnLst>
                          </p:cTn>
                        </p:par>
                        <p:par>
                          <p:cTn id="15" fill="hold">
                            <p:stCondLst>
                              <p:cond delay="1500"/>
                            </p:stCondLst>
                            <p:childTnLst>
                              <p:par>
                                <p:cTn id="16" presetID="1" presetClass="exit" presetSubtype="0" fill="hold" nodeType="afterEffect">
                                  <p:stCondLst>
                                    <p:cond delay="0"/>
                                  </p:stCondLst>
                                  <p:childTnLst>
                                    <p:set>
                                      <p:cBhvr>
                                        <p:cTn id="17" dur="1" fill="hold">
                                          <p:stCondLst>
                                            <p:cond delay="0"/>
                                          </p:stCondLst>
                                        </p:cTn>
                                        <p:tgtEl>
                                          <p:spTgt spid="21"/>
                                        </p:tgtEl>
                                        <p:attrNameLst>
                                          <p:attrName>style.visibility</p:attrName>
                                        </p:attrNameLst>
                                      </p:cBhvr>
                                      <p:to>
                                        <p:strVal val="hidden"/>
                                      </p:to>
                                    </p:set>
                                  </p:childTnLst>
                                </p:cTn>
                              </p:par>
                            </p:childTnLst>
                          </p:cTn>
                        </p:par>
                        <p:par>
                          <p:cTn id="18" fill="hold">
                            <p:stCondLst>
                              <p:cond delay="1500"/>
                            </p:stCondLst>
                            <p:childTnLst>
                              <p:par>
                                <p:cTn id="19" presetID="1" presetClass="exit" presetSubtype="0" fill="hold" nodeType="afterEffect">
                                  <p:stCondLst>
                                    <p:cond delay="0"/>
                                  </p:stCondLst>
                                  <p:childTnLst>
                                    <p:set>
                                      <p:cBhvr>
                                        <p:cTn id="20" dur="1" fill="hold">
                                          <p:stCondLst>
                                            <p:cond delay="0"/>
                                          </p:stCondLst>
                                        </p:cTn>
                                        <p:tgtEl>
                                          <p:spTgt spid="35"/>
                                        </p:tgtEl>
                                        <p:attrNameLst>
                                          <p:attrName>style.visibility</p:attrName>
                                        </p:attrNameLst>
                                      </p:cBhvr>
                                      <p:to>
                                        <p:strVal val="hidden"/>
                                      </p:to>
                                    </p:set>
                                  </p:childTnLst>
                                </p:cTn>
                              </p:par>
                              <p:par>
                                <p:cTn id="21" presetID="0" presetClass="path" presetSubtype="0" accel="50000" decel="50000" fill="hold" nodeType="withEffect">
                                  <p:stCondLst>
                                    <p:cond delay="0"/>
                                  </p:stCondLst>
                                  <p:childTnLst>
                                    <p:animMotion origin="layout" path="M -0.00091 0.00625 L 0.00143 -0.46551 " pathEditMode="relative" rAng="0" ptsTypes="AA">
                                      <p:cBhvr>
                                        <p:cTn id="22" dur="1000" fill="hold"/>
                                        <p:tgtEl>
                                          <p:spTgt spid="40"/>
                                        </p:tgtEl>
                                        <p:attrNameLst>
                                          <p:attrName>ppt_x</p:attrName>
                                          <p:attrName>ppt_y</p:attrName>
                                        </p:attrNameLst>
                                      </p:cBhvr>
                                      <p:rCtr x="117" y="-23588"/>
                                    </p:animMotion>
                                  </p:childTnLst>
                                </p:cTn>
                              </p:par>
                              <p:par>
                                <p:cTn id="23" presetID="0" presetClass="path" presetSubtype="0" accel="50000" decel="50000" fill="hold" nodeType="withEffect">
                                  <p:stCondLst>
                                    <p:cond delay="0"/>
                                  </p:stCondLst>
                                  <p:childTnLst>
                                    <p:animMotion origin="layout" path="M -0.00091 0.00625 L 0.00143 -0.50324 " pathEditMode="relative" rAng="0" ptsTypes="AA">
                                      <p:cBhvr>
                                        <p:cTn id="24" dur="1000" fill="hold"/>
                                        <p:tgtEl>
                                          <p:spTgt spid="61"/>
                                        </p:tgtEl>
                                        <p:attrNameLst>
                                          <p:attrName>ppt_x</p:attrName>
                                          <p:attrName>ppt_y</p:attrName>
                                        </p:attrNameLst>
                                      </p:cBhvr>
                                      <p:rCtr x="117" y="-25486"/>
                                    </p:animMotion>
                                  </p:childTnLst>
                                </p:cTn>
                              </p:par>
                            </p:childTnLst>
                          </p:cTn>
                        </p:par>
                        <p:par>
                          <p:cTn id="25" fill="hold">
                            <p:stCondLst>
                              <p:cond delay="2500"/>
                            </p:stCondLst>
                            <p:childTnLst>
                              <p:par>
                                <p:cTn id="26" presetID="1" presetClass="entr" presetSubtype="0" fill="hold" grpId="0" nodeType="afterEffect">
                                  <p:stCondLst>
                                    <p:cond delay="500"/>
                                  </p:stCondLst>
                                  <p:childTnLst>
                                    <p:set>
                                      <p:cBhvr>
                                        <p:cTn id="27" dur="1" fill="hold">
                                          <p:stCondLst>
                                            <p:cond delay="0"/>
                                          </p:stCondLst>
                                        </p:cTn>
                                        <p:tgtEl>
                                          <p:spTgt spid="72"/>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73"/>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AD756-5695-E04D-886C-C16843823644}"/>
              </a:ext>
            </a:extLst>
          </p:cNvPr>
          <p:cNvSpPr>
            <a:spLocks noGrp="1"/>
          </p:cNvSpPr>
          <p:nvPr>
            <p:ph type="title"/>
          </p:nvPr>
        </p:nvSpPr>
        <p:spPr/>
        <p:txBody>
          <a:bodyPr/>
          <a:lstStyle/>
          <a:p>
            <a:r>
              <a:rPr lang="en-US" dirty="0"/>
              <a:t>Tile-Matching Game Environment (TMGE)</a:t>
            </a:r>
          </a:p>
        </p:txBody>
      </p:sp>
      <p:sp>
        <p:nvSpPr>
          <p:cNvPr id="3" name="Content Placeholder 2">
            <a:extLst>
              <a:ext uri="{FF2B5EF4-FFF2-40B4-BE49-F238E27FC236}">
                <a16:creationId xmlns:a16="http://schemas.microsoft.com/office/drawing/2014/main" id="{770AD07C-4A0A-1C4C-8C09-AECD4815C1B1}"/>
              </a:ext>
            </a:extLst>
          </p:cNvPr>
          <p:cNvSpPr>
            <a:spLocks noGrp="1"/>
          </p:cNvSpPr>
          <p:nvPr>
            <p:ph idx="1"/>
          </p:nvPr>
        </p:nvSpPr>
        <p:spPr/>
        <p:txBody>
          <a:bodyPr/>
          <a:lstStyle/>
          <a:p>
            <a:r>
              <a:rPr lang="en-US" dirty="0"/>
              <a:t>A </a:t>
            </a:r>
            <a:r>
              <a:rPr lang="en-US" b="1" dirty="0"/>
              <a:t>tile-matching video game</a:t>
            </a:r>
            <a:r>
              <a:rPr lang="en-US" dirty="0"/>
              <a:t> is a type of video game where the player manipulates tiles in order to make them disappear according to a matching criterion.</a:t>
            </a:r>
          </a:p>
        </p:txBody>
      </p:sp>
      <p:pic>
        <p:nvPicPr>
          <p:cNvPr id="4" name="Picture 3">
            <a:extLst>
              <a:ext uri="{FF2B5EF4-FFF2-40B4-BE49-F238E27FC236}">
                <a16:creationId xmlns:a16="http://schemas.microsoft.com/office/drawing/2014/main" id="{5188B40B-7CAD-524C-86F1-57908AD6D973}"/>
              </a:ext>
            </a:extLst>
          </p:cNvPr>
          <p:cNvPicPr>
            <a:picLocks noChangeAspect="1"/>
          </p:cNvPicPr>
          <p:nvPr/>
        </p:nvPicPr>
        <p:blipFill>
          <a:blip r:embed="rId3"/>
          <a:stretch>
            <a:fillRect/>
          </a:stretch>
        </p:blipFill>
        <p:spPr>
          <a:xfrm>
            <a:off x="838200" y="3433318"/>
            <a:ext cx="5118277" cy="2878582"/>
          </a:xfrm>
          <a:prstGeom prst="rect">
            <a:avLst/>
          </a:prstGeom>
        </p:spPr>
      </p:pic>
      <p:pic>
        <p:nvPicPr>
          <p:cNvPr id="5" name="Picture 4">
            <a:extLst>
              <a:ext uri="{FF2B5EF4-FFF2-40B4-BE49-F238E27FC236}">
                <a16:creationId xmlns:a16="http://schemas.microsoft.com/office/drawing/2014/main" id="{8BA58604-9FB2-2646-8A37-BA16AF7A0B18}"/>
              </a:ext>
            </a:extLst>
          </p:cNvPr>
          <p:cNvPicPr>
            <a:picLocks noChangeAspect="1"/>
          </p:cNvPicPr>
          <p:nvPr/>
        </p:nvPicPr>
        <p:blipFill>
          <a:blip r:embed="rId4"/>
          <a:stretch>
            <a:fillRect/>
          </a:stretch>
        </p:blipFill>
        <p:spPr>
          <a:xfrm>
            <a:off x="6298946" y="3056465"/>
            <a:ext cx="5054854" cy="3632287"/>
          </a:xfrm>
          <a:prstGeom prst="rect">
            <a:avLst/>
          </a:prstGeom>
        </p:spPr>
      </p:pic>
    </p:spTree>
    <p:extLst>
      <p:ext uri="{BB962C8B-B14F-4D97-AF65-F5344CB8AC3E}">
        <p14:creationId xmlns:p14="http://schemas.microsoft.com/office/powerpoint/2010/main" val="1070744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C910071-E7CB-664C-A0E1-FE213BA8A5F7}"/>
              </a:ext>
            </a:extLst>
          </p:cNvPr>
          <p:cNvPicPr>
            <a:picLocks noChangeAspect="1"/>
          </p:cNvPicPr>
          <p:nvPr/>
        </p:nvPicPr>
        <p:blipFill>
          <a:blip r:embed="rId3"/>
          <a:stretch>
            <a:fillRect/>
          </a:stretch>
        </p:blipFill>
        <p:spPr>
          <a:xfrm>
            <a:off x="472620" y="253498"/>
            <a:ext cx="3492323" cy="6206150"/>
          </a:xfrm>
          <a:prstGeom prst="rect">
            <a:avLst/>
          </a:prstGeom>
        </p:spPr>
      </p:pic>
      <p:pic>
        <p:nvPicPr>
          <p:cNvPr id="5" name="Picture 4">
            <a:extLst>
              <a:ext uri="{FF2B5EF4-FFF2-40B4-BE49-F238E27FC236}">
                <a16:creationId xmlns:a16="http://schemas.microsoft.com/office/drawing/2014/main" id="{10E5A96B-CE85-DC4A-89CC-33C9C2B89D31}"/>
              </a:ext>
            </a:extLst>
          </p:cNvPr>
          <p:cNvPicPr>
            <a:picLocks noChangeAspect="1"/>
          </p:cNvPicPr>
          <p:nvPr/>
        </p:nvPicPr>
        <p:blipFill>
          <a:blip r:embed="rId4"/>
          <a:stretch>
            <a:fillRect/>
          </a:stretch>
        </p:blipFill>
        <p:spPr>
          <a:xfrm>
            <a:off x="4419725" y="253498"/>
            <a:ext cx="5054600" cy="2641600"/>
          </a:xfrm>
          <a:prstGeom prst="rect">
            <a:avLst/>
          </a:prstGeom>
        </p:spPr>
      </p:pic>
      <p:pic>
        <p:nvPicPr>
          <p:cNvPr id="6" name="Picture 5">
            <a:extLst>
              <a:ext uri="{FF2B5EF4-FFF2-40B4-BE49-F238E27FC236}">
                <a16:creationId xmlns:a16="http://schemas.microsoft.com/office/drawing/2014/main" id="{89BC2396-AB98-7347-AA9F-1D342E73A4EA}"/>
              </a:ext>
            </a:extLst>
          </p:cNvPr>
          <p:cNvPicPr>
            <a:picLocks noChangeAspect="1"/>
          </p:cNvPicPr>
          <p:nvPr/>
        </p:nvPicPr>
        <p:blipFill>
          <a:blip r:embed="rId5"/>
          <a:stretch>
            <a:fillRect/>
          </a:stretch>
        </p:blipFill>
        <p:spPr>
          <a:xfrm>
            <a:off x="4356350" y="3426525"/>
            <a:ext cx="7213016" cy="3033123"/>
          </a:xfrm>
          <a:prstGeom prst="rect">
            <a:avLst/>
          </a:prstGeom>
        </p:spPr>
      </p:pic>
    </p:spTree>
    <p:extLst>
      <p:ext uri="{BB962C8B-B14F-4D97-AF65-F5344CB8AC3E}">
        <p14:creationId xmlns:p14="http://schemas.microsoft.com/office/powerpoint/2010/main" val="20115150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551301-F5EC-114A-9B6C-C976684B021F}"/>
              </a:ext>
            </a:extLst>
          </p:cNvPr>
          <p:cNvSpPr>
            <a:spLocks noGrp="1"/>
          </p:cNvSpPr>
          <p:nvPr>
            <p:ph type="title"/>
          </p:nvPr>
        </p:nvSpPr>
        <p:spPr/>
        <p:txBody>
          <a:bodyPr/>
          <a:lstStyle/>
          <a:p>
            <a:r>
              <a:rPr lang="en-US" dirty="0"/>
              <a:t>Final Project Description </a:t>
            </a:r>
            <a:r>
              <a:rPr lang="en-US"/>
              <a:t>on Canvas</a:t>
            </a:r>
            <a:endParaRPr lang="en-US" dirty="0"/>
          </a:p>
        </p:txBody>
      </p:sp>
      <p:sp>
        <p:nvSpPr>
          <p:cNvPr id="5" name="Text Placeholder 4">
            <a:extLst>
              <a:ext uri="{FF2B5EF4-FFF2-40B4-BE49-F238E27FC236}">
                <a16:creationId xmlns:a16="http://schemas.microsoft.com/office/drawing/2014/main" id="{2C3A1605-E9D4-504E-84EF-84C679C1552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59557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3900" y="3205957"/>
            <a:ext cx="3848100" cy="2886075"/>
          </a:xfrm>
          <a:prstGeom prst="rect">
            <a:avLst/>
          </a:prstGeom>
        </p:spPr>
      </p:pic>
      <p:sp>
        <p:nvSpPr>
          <p:cNvPr id="2" name="Title 1"/>
          <p:cNvSpPr>
            <a:spLocks noGrp="1"/>
          </p:cNvSpPr>
          <p:nvPr>
            <p:ph type="title"/>
          </p:nvPr>
        </p:nvSpPr>
        <p:spPr/>
        <p:txBody>
          <a:bodyPr/>
          <a:lstStyle/>
          <a:p>
            <a:r>
              <a:rPr lang="en-US" dirty="0">
                <a:latin typeface="Arial Hebrew" charset="-79"/>
                <a:ea typeface="Arial Hebrew" charset="-79"/>
                <a:cs typeface="Arial Hebrew" charset="-79"/>
              </a:rPr>
              <a:t>Architecture-Based Development </a:t>
            </a:r>
            <a:br>
              <a:rPr lang="en-US" dirty="0">
                <a:latin typeface="Arial Hebrew" charset="-79"/>
                <a:ea typeface="Arial Hebrew" charset="-79"/>
                <a:cs typeface="Arial Hebrew" charset="-79"/>
              </a:rPr>
            </a:br>
            <a:r>
              <a:rPr lang="en-US" dirty="0">
                <a:latin typeface="Arial Hebrew" charset="-79"/>
                <a:ea typeface="Arial Hebrew" charset="-79"/>
                <a:cs typeface="Arial Hebrew" charset="-79"/>
              </a:rPr>
              <a:t>Goes Mainstream</a:t>
            </a:r>
          </a:p>
        </p:txBody>
      </p:sp>
      <p:sp>
        <p:nvSpPr>
          <p:cNvPr id="3" name="Content Placeholder 2"/>
          <p:cNvSpPr>
            <a:spLocks noGrp="1"/>
          </p:cNvSpPr>
          <p:nvPr>
            <p:ph idx="1"/>
          </p:nvPr>
        </p:nvSpPr>
        <p:spPr/>
        <p:txBody>
          <a:bodyPr/>
          <a:lstStyle/>
          <a:p>
            <a:r>
              <a:rPr lang="en-US" dirty="0">
                <a:latin typeface="Arial Hebrew" charset="-79"/>
                <a:ea typeface="Arial Hebrew" charset="-79"/>
                <a:cs typeface="Arial Hebrew" charset="-79"/>
              </a:rPr>
              <a:t>Bridge the gap between constructs at the architectural and implementation levels</a:t>
            </a:r>
          </a:p>
          <a:p>
            <a:pPr lvl="1"/>
            <a:r>
              <a:rPr lang="en-US" dirty="0">
                <a:latin typeface="Arial Hebrew" charset="-79"/>
                <a:ea typeface="Arial Hebrew" charset="-79"/>
                <a:cs typeface="Arial Hebrew" charset="-79"/>
              </a:rPr>
              <a:t>At the programming-language Level</a:t>
            </a:r>
          </a:p>
          <a:p>
            <a:pPr lvl="1"/>
            <a:r>
              <a:rPr lang="en-US" dirty="0">
                <a:latin typeface="Arial Hebrew" charset="-79"/>
                <a:ea typeface="Arial Hebrew" charset="-79"/>
                <a:cs typeface="Arial Hebrew" charset="-79"/>
              </a:rPr>
              <a:t>Architectural frameworks</a:t>
            </a:r>
          </a:p>
          <a:p>
            <a:pPr lvl="1"/>
            <a:endParaRPr lang="en-US" dirty="0">
              <a:latin typeface="Arial Hebrew" charset="-79"/>
              <a:ea typeface="Arial Hebrew" charset="-79"/>
              <a:cs typeface="Arial Hebrew" charset="-79"/>
            </a:endParaRPr>
          </a:p>
          <a:p>
            <a:r>
              <a:rPr lang="en-US" dirty="0">
                <a:latin typeface="Arial Hebrew" charset="-79"/>
                <a:ea typeface="Arial Hebrew" charset="-79"/>
                <a:cs typeface="Arial Hebrew" charset="-79"/>
              </a:rPr>
              <a:t>Java gets </a:t>
            </a:r>
            <a:r>
              <a:rPr lang="en-US" i="1" dirty="0">
                <a:latin typeface="Arial Hebrew" charset="-79"/>
                <a:ea typeface="Arial Hebrew" charset="-79"/>
                <a:cs typeface="Arial Hebrew" charset="-79"/>
              </a:rPr>
              <a:t>explicit</a:t>
            </a:r>
            <a:r>
              <a:rPr lang="en-US" dirty="0">
                <a:latin typeface="Arial Hebrew" charset="-79"/>
                <a:ea typeface="Arial Hebrew" charset="-79"/>
                <a:cs typeface="Arial Hebrew" charset="-79"/>
              </a:rPr>
              <a:t> components through the </a:t>
            </a:r>
            <a:br>
              <a:rPr lang="en-US" dirty="0">
                <a:latin typeface="Arial Hebrew" charset="-79"/>
                <a:ea typeface="Arial Hebrew" charset="-79"/>
                <a:cs typeface="Arial Hebrew" charset="-79"/>
              </a:rPr>
            </a:br>
            <a:r>
              <a:rPr lang="en-US" dirty="0">
                <a:latin typeface="Arial Hebrew" charset="-79"/>
                <a:ea typeface="Arial Hebrew" charset="-79"/>
                <a:cs typeface="Arial Hebrew" charset="-79"/>
              </a:rPr>
              <a:t>Java Platform Module System (JPMS)</a:t>
            </a:r>
          </a:p>
          <a:p>
            <a:pPr lvl="1"/>
            <a:endParaRPr lang="en-US" dirty="0">
              <a:latin typeface="Arial Hebrew" charset="-79"/>
              <a:ea typeface="Arial Hebrew" charset="-79"/>
              <a:cs typeface="Arial Hebrew" charset="-79"/>
            </a:endParaRPr>
          </a:p>
          <a:p>
            <a:pPr lvl="1"/>
            <a:endParaRPr lang="en-US" dirty="0">
              <a:latin typeface="Arial Hebrew" charset="-79"/>
              <a:ea typeface="Arial Hebrew" charset="-79"/>
              <a:cs typeface="Arial Hebrew" charset="-79"/>
            </a:endParaRPr>
          </a:p>
        </p:txBody>
      </p:sp>
      <p:sp>
        <p:nvSpPr>
          <p:cNvPr id="6" name="Slide Number Placeholder 5">
            <a:extLst>
              <a:ext uri="{FF2B5EF4-FFF2-40B4-BE49-F238E27FC236}">
                <a16:creationId xmlns:a16="http://schemas.microsoft.com/office/drawing/2014/main" id="{06050D91-E075-D44B-BB9A-0FD51684BCC0}"/>
              </a:ext>
            </a:extLst>
          </p:cNvPr>
          <p:cNvSpPr>
            <a:spLocks noGrp="1"/>
          </p:cNvSpPr>
          <p:nvPr>
            <p:ph type="sldNum" sz="quarter" idx="12"/>
          </p:nvPr>
        </p:nvSpPr>
        <p:spPr/>
        <p:txBody>
          <a:bodyPr/>
          <a:lstStyle/>
          <a:p>
            <a:fld id="{A62A9891-A7DB-DD47-A3DE-88F45BAB9A93}" type="slidenum">
              <a:rPr lang="en-US" smtClean="0"/>
              <a:t>5</a:t>
            </a:fld>
            <a:endParaRPr lang="en-US"/>
          </a:p>
        </p:txBody>
      </p:sp>
    </p:spTree>
    <p:extLst>
      <p:ext uri="{BB962C8B-B14F-4D97-AF65-F5344CB8AC3E}">
        <p14:creationId xmlns:p14="http://schemas.microsoft.com/office/powerpoint/2010/main" val="3778365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Hebrew" charset="-79"/>
                <a:ea typeface="Arial Hebrew" charset="-79"/>
                <a:cs typeface="Arial Hebrew" charset="-79"/>
              </a:rPr>
              <a:t>Java Platform Module System - </a:t>
            </a:r>
            <a:br>
              <a:rPr lang="en-US" dirty="0">
                <a:latin typeface="Arial Hebrew" charset="-79"/>
                <a:ea typeface="Arial Hebrew" charset="-79"/>
                <a:cs typeface="Arial Hebrew" charset="-79"/>
              </a:rPr>
            </a:br>
            <a:r>
              <a:rPr lang="en-US" dirty="0">
                <a:latin typeface="Arial Hebrew" charset="-79"/>
                <a:ea typeface="Arial Hebrew" charset="-79"/>
                <a:cs typeface="Arial Hebrew" charset="-79"/>
              </a:rPr>
              <a:t>A Drastic Change to Java</a:t>
            </a:r>
          </a:p>
        </p:txBody>
      </p:sp>
      <p:sp>
        <p:nvSpPr>
          <p:cNvPr id="3" name="Content Placeholder 2"/>
          <p:cNvSpPr>
            <a:spLocks noGrp="1"/>
          </p:cNvSpPr>
          <p:nvPr>
            <p:ph idx="1"/>
          </p:nvPr>
        </p:nvSpPr>
        <p:spPr>
          <a:xfrm>
            <a:off x="838200" y="1825624"/>
            <a:ext cx="10515600" cy="4737408"/>
          </a:xfrm>
        </p:spPr>
        <p:txBody>
          <a:bodyPr>
            <a:normAutofit/>
          </a:bodyPr>
          <a:lstStyle/>
          <a:p>
            <a:endParaRPr lang="en-US" dirty="0">
              <a:latin typeface="Arial Hebrew" charset="-79"/>
              <a:ea typeface="Arial Hebrew" charset="-79"/>
              <a:cs typeface="Arial Hebrew" charset="-79"/>
            </a:endParaRPr>
          </a:p>
          <a:p>
            <a:endParaRPr lang="en-US" dirty="0">
              <a:latin typeface="Arial Hebrew" charset="-79"/>
              <a:ea typeface="Arial Hebrew" charset="-79"/>
              <a:cs typeface="Arial Hebrew" charset="-79"/>
            </a:endParaRPr>
          </a:p>
        </p:txBody>
      </p:sp>
      <p:sp>
        <p:nvSpPr>
          <p:cNvPr id="5" name="Rounded Rectangle 4"/>
          <p:cNvSpPr/>
          <p:nvPr/>
        </p:nvSpPr>
        <p:spPr>
          <a:xfrm>
            <a:off x="1709523" y="3203501"/>
            <a:ext cx="8771600" cy="3143380"/>
          </a:xfrm>
          <a:prstGeom prst="roundRect">
            <a:avLst/>
          </a:prstGeom>
          <a:solidFill>
            <a:schemeClr val="accent5">
              <a:lumMod val="60000"/>
              <a:lumOff val="40000"/>
            </a:schemeClr>
          </a:solidFill>
          <a:ln>
            <a:solidFill>
              <a:schemeClr val="bg1">
                <a:lumMod val="85000"/>
              </a:schemeClr>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4000" dirty="0">
              <a:solidFill>
                <a:schemeClr val="tx1"/>
              </a:solidFill>
              <a:latin typeface="Arial Hebrew" charset="-79"/>
              <a:ea typeface="Arial Hebrew" charset="-79"/>
              <a:cs typeface="Arial Hebrew" charset="-79"/>
            </a:endParaRPr>
          </a:p>
        </p:txBody>
      </p:sp>
      <p:sp>
        <p:nvSpPr>
          <p:cNvPr id="6" name="TextBox 5"/>
          <p:cNvSpPr txBox="1"/>
          <p:nvPr/>
        </p:nvSpPr>
        <p:spPr>
          <a:xfrm>
            <a:off x="3251455" y="4012444"/>
            <a:ext cx="5764591" cy="923330"/>
          </a:xfrm>
          <a:prstGeom prst="rect">
            <a:avLst/>
          </a:prstGeom>
          <a:noFill/>
        </p:spPr>
        <p:txBody>
          <a:bodyPr wrap="none" rtlCol="0">
            <a:spAutoFit/>
          </a:bodyPr>
          <a:lstStyle/>
          <a:p>
            <a:r>
              <a:rPr lang="en-US" sz="3600" dirty="0">
                <a:latin typeface="Arial Hebrew" charset="-79"/>
                <a:ea typeface="Arial Hebrew" charset="-79"/>
                <a:cs typeface="Arial Hebrew" charset="-79"/>
              </a:rPr>
              <a:t>Java Platform Module System</a:t>
            </a:r>
          </a:p>
          <a:p>
            <a:endParaRPr lang="en-US" dirty="0">
              <a:latin typeface="Arial Hebrew" charset="-79"/>
              <a:ea typeface="Arial Hebrew" charset="-79"/>
              <a:cs typeface="Arial Hebrew" charset="-79"/>
            </a:endParaRPr>
          </a:p>
        </p:txBody>
      </p:sp>
      <p:sp>
        <p:nvSpPr>
          <p:cNvPr id="7" name="TextBox 6"/>
          <p:cNvSpPr txBox="1"/>
          <p:nvPr/>
        </p:nvSpPr>
        <p:spPr>
          <a:xfrm>
            <a:off x="4930890" y="4690260"/>
            <a:ext cx="2328863" cy="1477328"/>
          </a:xfrm>
          <a:prstGeom prst="rect">
            <a:avLst/>
          </a:prstGeom>
          <a:noFill/>
        </p:spPr>
        <p:txBody>
          <a:bodyPr wrap="square" rtlCol="0">
            <a:spAutoFit/>
          </a:bodyPr>
          <a:lstStyle/>
          <a:p>
            <a:pPr algn="ctr"/>
            <a:r>
              <a:rPr lang="en-US" sz="3600" dirty="0">
                <a:latin typeface="Arial Hebrew" charset="-79"/>
                <a:ea typeface="Arial Hebrew" charset="-79"/>
                <a:cs typeface="Arial Hebrew" charset="-79"/>
              </a:rPr>
              <a:t>in</a:t>
            </a:r>
          </a:p>
          <a:p>
            <a:pPr algn="ctr"/>
            <a:r>
              <a:rPr lang="en-US" sz="3600" dirty="0">
                <a:latin typeface="Arial Hebrew" charset="-79"/>
                <a:ea typeface="Arial Hebrew" charset="-79"/>
                <a:cs typeface="Arial Hebrew" charset="-79"/>
              </a:rPr>
              <a:t>Java 9</a:t>
            </a:r>
          </a:p>
          <a:p>
            <a:endParaRPr lang="en-US" dirty="0">
              <a:latin typeface="Arial Hebrew" charset="-79"/>
              <a:ea typeface="Arial Hebrew" charset="-79"/>
              <a:cs typeface="Arial Hebrew" charset="-79"/>
            </a:endParaRPr>
          </a:p>
        </p:txBody>
      </p:sp>
      <p:sp>
        <p:nvSpPr>
          <p:cNvPr id="8" name="TextBox 7"/>
          <p:cNvSpPr txBox="1"/>
          <p:nvPr/>
        </p:nvSpPr>
        <p:spPr>
          <a:xfrm>
            <a:off x="3053407" y="4256332"/>
            <a:ext cx="6471563" cy="1815882"/>
          </a:xfrm>
          <a:prstGeom prst="rect">
            <a:avLst/>
          </a:prstGeom>
          <a:noFill/>
        </p:spPr>
        <p:txBody>
          <a:bodyPr wrap="square" rtlCol="0">
            <a:spAutoFit/>
          </a:bodyPr>
          <a:lstStyle/>
          <a:p>
            <a:r>
              <a:rPr lang="en-US" sz="2800" dirty="0">
                <a:latin typeface="Arial Hebrew" charset="-79"/>
                <a:ea typeface="Arial Hebrew" charset="-79"/>
                <a:cs typeface="Arial Hebrew" charset="-79"/>
              </a:rPr>
              <a:t>Encapsulation of traditional Java programming-language constructs</a:t>
            </a:r>
          </a:p>
          <a:p>
            <a:endParaRPr lang="en-US" sz="2800" dirty="0">
              <a:latin typeface="Arial Hebrew" charset="-79"/>
              <a:ea typeface="Arial Hebrew" charset="-79"/>
              <a:cs typeface="Arial Hebrew" charset="-79"/>
            </a:endParaRPr>
          </a:p>
          <a:p>
            <a:r>
              <a:rPr lang="en-US" sz="2800" dirty="0">
                <a:latin typeface="Arial Hebrew" charset="-79"/>
                <a:ea typeface="Arial Hebrew" charset="-79"/>
                <a:cs typeface="Arial Hebrew" charset="-79"/>
              </a:rPr>
              <a:t>Rich software architectural interfaces</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8914" y="1925671"/>
            <a:ext cx="1512813" cy="1512813"/>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4743" y="4387428"/>
            <a:ext cx="270748" cy="270748"/>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64906" y="5614467"/>
            <a:ext cx="270748" cy="270748"/>
          </a:xfrm>
          <a:prstGeom prst="rect">
            <a:avLst/>
          </a:prstGeom>
        </p:spPr>
      </p:pic>
      <p:sp>
        <p:nvSpPr>
          <p:cNvPr id="10" name="Slide Number Placeholder 9">
            <a:extLst>
              <a:ext uri="{FF2B5EF4-FFF2-40B4-BE49-F238E27FC236}">
                <a16:creationId xmlns:a16="http://schemas.microsoft.com/office/drawing/2014/main" id="{458A29C1-5FD2-7F49-85C1-BA1DDE75F1A4}"/>
              </a:ext>
            </a:extLst>
          </p:cNvPr>
          <p:cNvSpPr>
            <a:spLocks noGrp="1"/>
          </p:cNvSpPr>
          <p:nvPr>
            <p:ph type="sldNum" sz="quarter" idx="12"/>
          </p:nvPr>
        </p:nvSpPr>
        <p:spPr/>
        <p:txBody>
          <a:bodyPr/>
          <a:lstStyle/>
          <a:p>
            <a:fld id="{A62A9891-A7DB-DD47-A3DE-88F45BAB9A93}" type="slidenum">
              <a:rPr lang="en-US" smtClean="0"/>
              <a:t>6</a:t>
            </a:fld>
            <a:endParaRPr lang="en-US"/>
          </a:p>
        </p:txBody>
      </p:sp>
    </p:spTree>
    <p:extLst>
      <p:ext uri="{BB962C8B-B14F-4D97-AF65-F5344CB8AC3E}">
        <p14:creationId xmlns:p14="http://schemas.microsoft.com/office/powerpoint/2010/main" val="1460447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0" presetClass="path" presetSubtype="0" accel="50000" decel="50000" fill="hold" grpId="0" nodeType="withEffect">
                                  <p:stCondLst>
                                    <p:cond delay="0"/>
                                  </p:stCondLst>
                                  <p:childTnLst>
                                    <p:animMotion origin="layout" path="M -0.00013 -4.81481E-6 L 0.00027 -0.09814 " pathEditMode="relative" rAng="0" ptsTypes="AA">
                                      <p:cBhvr>
                                        <p:cTn id="8" dur="1000" fill="hold"/>
                                        <p:tgtEl>
                                          <p:spTgt spid="6"/>
                                        </p:tgtEl>
                                        <p:attrNameLst>
                                          <p:attrName>ppt_x</p:attrName>
                                          <p:attrName>ppt_y</p:attrName>
                                        </p:attrNameLst>
                                      </p:cBhvr>
                                      <p:rCtr x="13" y="-4907"/>
                                    </p:animMotion>
                                  </p:childTnLst>
                                </p:cTn>
                              </p:par>
                            </p:childTnLst>
                          </p:cTn>
                        </p:par>
                        <p:par>
                          <p:cTn id="9" fill="hold">
                            <p:stCondLst>
                              <p:cond delay="1000"/>
                            </p:stCondLst>
                            <p:childTnLst>
                              <p:par>
                                <p:cTn id="10" presetID="1" presetClass="entr" presetSubtype="0" fill="hold" nodeType="afterEffect">
                                  <p:stCondLst>
                                    <p:cond delay="500"/>
                                  </p:stCondLst>
                                  <p:childTnLst>
                                    <p:set>
                                      <p:cBhvr>
                                        <p:cTn id="11" dur="1" fill="hold">
                                          <p:stCondLst>
                                            <p:cond delay="0"/>
                                          </p:stCondLst>
                                        </p:cTn>
                                        <p:tgtEl>
                                          <p:spTgt spid="9"/>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14"/>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8">
                                            <p:txEl>
                                              <p:pRg st="2" end="2"/>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77FDB-6989-6F4C-9B07-7D3D55C5917F}"/>
              </a:ext>
            </a:extLst>
          </p:cNvPr>
          <p:cNvSpPr>
            <a:spLocks noGrp="1"/>
          </p:cNvSpPr>
          <p:nvPr>
            <p:ph type="title"/>
          </p:nvPr>
        </p:nvSpPr>
        <p:spPr/>
        <p:txBody>
          <a:bodyPr/>
          <a:lstStyle/>
          <a:p>
            <a:r>
              <a:rPr lang="en-US" dirty="0">
                <a:latin typeface="Arial Hebrew" pitchFamily="2" charset="-79"/>
                <a:cs typeface="Arial Hebrew" pitchFamily="2" charset="-79"/>
              </a:rPr>
              <a:t>Module Descriptor</a:t>
            </a:r>
          </a:p>
        </p:txBody>
      </p:sp>
      <p:sp>
        <p:nvSpPr>
          <p:cNvPr id="3" name="Content Placeholder 2">
            <a:extLst>
              <a:ext uri="{FF2B5EF4-FFF2-40B4-BE49-F238E27FC236}">
                <a16:creationId xmlns:a16="http://schemas.microsoft.com/office/drawing/2014/main" id="{E0B78F50-8D79-AF45-BD37-24BD7D29E803}"/>
              </a:ext>
            </a:extLst>
          </p:cNvPr>
          <p:cNvSpPr>
            <a:spLocks noGrp="1"/>
          </p:cNvSpPr>
          <p:nvPr>
            <p:ph idx="1"/>
          </p:nvPr>
        </p:nvSpPr>
        <p:spPr>
          <a:xfrm>
            <a:off x="838200" y="1825625"/>
            <a:ext cx="10515600" cy="4351338"/>
          </a:xfrm>
        </p:spPr>
        <p:txBody>
          <a:bodyPr/>
          <a:lstStyle/>
          <a:p>
            <a:r>
              <a:rPr lang="en-US" dirty="0"/>
              <a:t>A filed called module-</a:t>
            </a:r>
            <a:r>
              <a:rPr lang="en-US" dirty="0" err="1"/>
              <a:t>info.java</a:t>
            </a:r>
            <a:r>
              <a:rPr lang="en-US" dirty="0"/>
              <a:t> with</a:t>
            </a:r>
          </a:p>
          <a:p>
            <a:pPr lvl="1"/>
            <a:r>
              <a:rPr lang="en-US" dirty="0"/>
              <a:t>Module declarations</a:t>
            </a:r>
          </a:p>
          <a:p>
            <a:pPr lvl="1"/>
            <a:r>
              <a:rPr lang="en-US" dirty="0"/>
              <a:t>Module dependencies</a:t>
            </a:r>
          </a:p>
        </p:txBody>
      </p:sp>
      <p:grpSp>
        <p:nvGrpSpPr>
          <p:cNvPr id="5" name="Group 4">
            <a:extLst>
              <a:ext uri="{FF2B5EF4-FFF2-40B4-BE49-F238E27FC236}">
                <a16:creationId xmlns:a16="http://schemas.microsoft.com/office/drawing/2014/main" id="{2D5A624F-42BB-2444-A834-DAB0BD8CBF41}"/>
              </a:ext>
            </a:extLst>
          </p:cNvPr>
          <p:cNvGrpSpPr/>
          <p:nvPr/>
        </p:nvGrpSpPr>
        <p:grpSpPr>
          <a:xfrm>
            <a:off x="2917780" y="3168564"/>
            <a:ext cx="6007559" cy="3140918"/>
            <a:chOff x="3087599" y="3036045"/>
            <a:chExt cx="6007559" cy="3140918"/>
          </a:xfrm>
        </p:grpSpPr>
        <p:sp>
          <p:nvSpPr>
            <p:cNvPr id="6" name="TextBox 5">
              <a:extLst>
                <a:ext uri="{FF2B5EF4-FFF2-40B4-BE49-F238E27FC236}">
                  <a16:creationId xmlns:a16="http://schemas.microsoft.com/office/drawing/2014/main" id="{583B95F6-DBF8-7A47-97BD-ED015C4402D5}"/>
                </a:ext>
              </a:extLst>
            </p:cNvPr>
            <p:cNvSpPr txBox="1"/>
            <p:nvPr/>
          </p:nvSpPr>
          <p:spPr>
            <a:xfrm>
              <a:off x="5429219" y="3036045"/>
              <a:ext cx="1324318" cy="492443"/>
            </a:xfrm>
            <a:prstGeom prst="rect">
              <a:avLst/>
            </a:prstGeom>
            <a:noFill/>
          </p:spPr>
          <p:txBody>
            <a:bodyPr wrap="square" rtlCol="0">
              <a:spAutoFit/>
            </a:bodyPr>
            <a:lstStyle/>
            <a:p>
              <a:r>
                <a:rPr lang="en-US" sz="2600" dirty="0">
                  <a:latin typeface="Arial Hebrew" charset="-79"/>
                  <a:ea typeface="Arial Hebrew" charset="-79"/>
                  <a:cs typeface="Arial Hebrew" charset="-79"/>
                </a:rPr>
                <a:t>Module</a:t>
              </a:r>
            </a:p>
          </p:txBody>
        </p:sp>
        <p:sp>
          <p:nvSpPr>
            <p:cNvPr id="7" name="Rectangle 6">
              <a:extLst>
                <a:ext uri="{FF2B5EF4-FFF2-40B4-BE49-F238E27FC236}">
                  <a16:creationId xmlns:a16="http://schemas.microsoft.com/office/drawing/2014/main" id="{29374868-97C6-3A4E-8E53-433E0F2BA4DA}"/>
                </a:ext>
              </a:extLst>
            </p:cNvPr>
            <p:cNvSpPr/>
            <p:nvPr/>
          </p:nvSpPr>
          <p:spPr>
            <a:xfrm>
              <a:off x="3087599" y="3539107"/>
              <a:ext cx="6007559" cy="2637856"/>
            </a:xfrm>
            <a:prstGeom prst="rect">
              <a:avLst/>
            </a:prstGeom>
            <a:solidFill>
              <a:schemeClr val="accent5">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dirty="0">
                <a:solidFill>
                  <a:schemeClr val="tx1"/>
                </a:solidFill>
                <a:latin typeface="Arial Hebrew" charset="-79"/>
                <a:ea typeface="Arial Hebrew" charset="-79"/>
                <a:cs typeface="Arial Hebrew" charset="-79"/>
              </a:endParaRPr>
            </a:p>
          </p:txBody>
        </p:sp>
        <p:sp>
          <p:nvSpPr>
            <p:cNvPr id="8" name="Rectangle 7">
              <a:extLst>
                <a:ext uri="{FF2B5EF4-FFF2-40B4-BE49-F238E27FC236}">
                  <a16:creationId xmlns:a16="http://schemas.microsoft.com/office/drawing/2014/main" id="{91F610CE-66C5-E240-87F5-E7003D4CB719}"/>
                </a:ext>
              </a:extLst>
            </p:cNvPr>
            <p:cNvSpPr/>
            <p:nvPr/>
          </p:nvSpPr>
          <p:spPr>
            <a:xfrm>
              <a:off x="3392860" y="4104336"/>
              <a:ext cx="1389027" cy="1770848"/>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000" dirty="0">
                  <a:solidFill>
                    <a:schemeClr val="tx1"/>
                  </a:solidFill>
                </a:rPr>
                <a:t>Type1</a:t>
              </a:r>
            </a:p>
            <a:p>
              <a:pPr algn="ctr">
                <a:lnSpc>
                  <a:spcPct val="150000"/>
                </a:lnSpc>
              </a:pPr>
              <a:r>
                <a:rPr lang="en-US" sz="2000" dirty="0">
                  <a:solidFill>
                    <a:schemeClr val="tx1"/>
                  </a:solidFill>
                </a:rPr>
                <a:t>Type2</a:t>
              </a:r>
            </a:p>
            <a:p>
              <a:pPr algn="ctr">
                <a:lnSpc>
                  <a:spcPct val="150000"/>
                </a:lnSpc>
              </a:pPr>
              <a:r>
                <a:rPr lang="en-US" sz="2000" dirty="0">
                  <a:solidFill>
                    <a:schemeClr val="tx1"/>
                  </a:solidFill>
                </a:rPr>
                <a:t>Type3</a:t>
              </a:r>
            </a:p>
          </p:txBody>
        </p:sp>
        <p:sp>
          <p:nvSpPr>
            <p:cNvPr id="9" name="TextBox 8">
              <a:extLst>
                <a:ext uri="{FF2B5EF4-FFF2-40B4-BE49-F238E27FC236}">
                  <a16:creationId xmlns:a16="http://schemas.microsoft.com/office/drawing/2014/main" id="{455B4C39-E33B-604B-94D4-B6EC81F1492B}"/>
                </a:ext>
              </a:extLst>
            </p:cNvPr>
            <p:cNvSpPr txBox="1"/>
            <p:nvPr/>
          </p:nvSpPr>
          <p:spPr>
            <a:xfrm>
              <a:off x="3485475" y="3656339"/>
              <a:ext cx="1203796" cy="400110"/>
            </a:xfrm>
            <a:prstGeom prst="rect">
              <a:avLst/>
            </a:prstGeom>
            <a:noFill/>
          </p:spPr>
          <p:txBody>
            <a:bodyPr wrap="square" rtlCol="0">
              <a:spAutoFit/>
            </a:bodyPr>
            <a:lstStyle/>
            <a:p>
              <a:r>
                <a:rPr lang="en-US" sz="2000" dirty="0"/>
                <a:t>Package 1</a:t>
              </a:r>
            </a:p>
          </p:txBody>
        </p:sp>
        <p:sp>
          <p:nvSpPr>
            <p:cNvPr id="10" name="Rectangle 9">
              <a:extLst>
                <a:ext uri="{FF2B5EF4-FFF2-40B4-BE49-F238E27FC236}">
                  <a16:creationId xmlns:a16="http://schemas.microsoft.com/office/drawing/2014/main" id="{18BD657B-89B0-3D49-A2DA-E44E4716AE1F}"/>
                </a:ext>
              </a:extLst>
            </p:cNvPr>
            <p:cNvSpPr/>
            <p:nvPr/>
          </p:nvSpPr>
          <p:spPr>
            <a:xfrm>
              <a:off x="5028476" y="4104336"/>
              <a:ext cx="1369315" cy="1770848"/>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000" dirty="0">
                  <a:solidFill>
                    <a:schemeClr val="tx1"/>
                  </a:solidFill>
                </a:rPr>
                <a:t>Type4</a:t>
              </a:r>
            </a:p>
            <a:p>
              <a:pPr algn="ctr">
                <a:lnSpc>
                  <a:spcPct val="150000"/>
                </a:lnSpc>
              </a:pPr>
              <a:r>
                <a:rPr lang="en-US" sz="2000" dirty="0">
                  <a:solidFill>
                    <a:schemeClr val="tx1"/>
                  </a:solidFill>
                </a:rPr>
                <a:t>Type5</a:t>
              </a:r>
            </a:p>
            <a:p>
              <a:pPr algn="ctr">
                <a:lnSpc>
                  <a:spcPct val="150000"/>
                </a:lnSpc>
              </a:pPr>
              <a:r>
                <a:rPr lang="en-US" sz="2000" dirty="0">
                  <a:solidFill>
                    <a:schemeClr val="tx1"/>
                  </a:solidFill>
                </a:rPr>
                <a:t>Type6</a:t>
              </a:r>
            </a:p>
          </p:txBody>
        </p:sp>
        <p:sp>
          <p:nvSpPr>
            <p:cNvPr id="11" name="TextBox 10">
              <a:extLst>
                <a:ext uri="{FF2B5EF4-FFF2-40B4-BE49-F238E27FC236}">
                  <a16:creationId xmlns:a16="http://schemas.microsoft.com/office/drawing/2014/main" id="{9199037D-CB14-5648-8441-B1DC1AD65298}"/>
                </a:ext>
              </a:extLst>
            </p:cNvPr>
            <p:cNvSpPr txBox="1"/>
            <p:nvPr/>
          </p:nvSpPr>
          <p:spPr>
            <a:xfrm>
              <a:off x="5093943" y="3656339"/>
              <a:ext cx="1245623" cy="400110"/>
            </a:xfrm>
            <a:prstGeom prst="rect">
              <a:avLst/>
            </a:prstGeom>
            <a:noFill/>
          </p:spPr>
          <p:txBody>
            <a:bodyPr wrap="square" rtlCol="0">
              <a:spAutoFit/>
            </a:bodyPr>
            <a:lstStyle/>
            <a:p>
              <a:r>
                <a:rPr lang="en-US" sz="2000" dirty="0"/>
                <a:t>Package 2</a:t>
              </a:r>
            </a:p>
          </p:txBody>
        </p:sp>
        <p:sp>
          <p:nvSpPr>
            <p:cNvPr id="12" name="Rectangle 11">
              <a:extLst>
                <a:ext uri="{FF2B5EF4-FFF2-40B4-BE49-F238E27FC236}">
                  <a16:creationId xmlns:a16="http://schemas.microsoft.com/office/drawing/2014/main" id="{3881D514-05D0-2944-B3EC-5D14F13514A0}"/>
                </a:ext>
              </a:extLst>
            </p:cNvPr>
            <p:cNvSpPr/>
            <p:nvPr/>
          </p:nvSpPr>
          <p:spPr>
            <a:xfrm>
              <a:off x="6680695" y="4104336"/>
              <a:ext cx="2131559" cy="95534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000" dirty="0">
                  <a:solidFill>
                    <a:schemeClr val="tx1"/>
                  </a:solidFill>
                </a:rPr>
                <a:t>Module Descriptor</a:t>
              </a:r>
            </a:p>
            <a:p>
              <a:pPr algn="ctr">
                <a:lnSpc>
                  <a:spcPct val="150000"/>
                </a:lnSpc>
              </a:pPr>
              <a:r>
                <a:rPr lang="en-US" sz="2000" dirty="0">
                  <a:solidFill>
                    <a:schemeClr val="tx1"/>
                  </a:solidFill>
                </a:rPr>
                <a:t>Module-</a:t>
              </a:r>
              <a:r>
                <a:rPr lang="en-US" sz="2000" dirty="0" err="1">
                  <a:solidFill>
                    <a:schemeClr val="tx1"/>
                  </a:solidFill>
                </a:rPr>
                <a:t>info.java</a:t>
              </a:r>
              <a:endParaRPr lang="en-US" sz="2000" dirty="0">
                <a:solidFill>
                  <a:schemeClr val="tx1"/>
                </a:solidFill>
              </a:endParaRPr>
            </a:p>
          </p:txBody>
        </p:sp>
        <p:sp>
          <p:nvSpPr>
            <p:cNvPr id="13" name="Rectangle 12">
              <a:extLst>
                <a:ext uri="{FF2B5EF4-FFF2-40B4-BE49-F238E27FC236}">
                  <a16:creationId xmlns:a16="http://schemas.microsoft.com/office/drawing/2014/main" id="{90B07C1C-FE21-864D-8891-389507BF0536}"/>
                </a:ext>
              </a:extLst>
            </p:cNvPr>
            <p:cNvSpPr/>
            <p:nvPr/>
          </p:nvSpPr>
          <p:spPr>
            <a:xfrm>
              <a:off x="6680695" y="5226002"/>
              <a:ext cx="2131559" cy="649182"/>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000">
                  <a:solidFill>
                    <a:schemeClr val="tx1"/>
                  </a:solidFill>
                </a:rPr>
                <a:t>Data + Resources</a:t>
              </a:r>
              <a:endParaRPr lang="en-US" sz="2000" dirty="0">
                <a:solidFill>
                  <a:schemeClr val="tx1"/>
                </a:solidFill>
              </a:endParaRPr>
            </a:p>
          </p:txBody>
        </p:sp>
      </p:grpSp>
      <p:sp>
        <p:nvSpPr>
          <p:cNvPr id="14" name="Rectangle 13">
            <a:extLst>
              <a:ext uri="{FF2B5EF4-FFF2-40B4-BE49-F238E27FC236}">
                <a16:creationId xmlns:a16="http://schemas.microsoft.com/office/drawing/2014/main" id="{943F1138-5FC9-3247-8F01-AB8F272269F6}"/>
              </a:ext>
            </a:extLst>
          </p:cNvPr>
          <p:cNvSpPr/>
          <p:nvPr/>
        </p:nvSpPr>
        <p:spPr>
          <a:xfrm>
            <a:off x="6510875" y="4235778"/>
            <a:ext cx="2131559" cy="955344"/>
          </a:xfrm>
          <a:prstGeom prst="rect">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dirty="0">
              <a:solidFill>
                <a:schemeClr val="tx1"/>
              </a:solidFill>
            </a:endParaRPr>
          </a:p>
        </p:txBody>
      </p:sp>
      <p:sp>
        <p:nvSpPr>
          <p:cNvPr id="15" name="Slide Number Placeholder 14">
            <a:extLst>
              <a:ext uri="{FF2B5EF4-FFF2-40B4-BE49-F238E27FC236}">
                <a16:creationId xmlns:a16="http://schemas.microsoft.com/office/drawing/2014/main" id="{0496613C-4219-CC41-BC52-11E78E699CF8}"/>
              </a:ext>
            </a:extLst>
          </p:cNvPr>
          <p:cNvSpPr>
            <a:spLocks noGrp="1"/>
          </p:cNvSpPr>
          <p:nvPr>
            <p:ph type="sldNum" sz="quarter" idx="12"/>
          </p:nvPr>
        </p:nvSpPr>
        <p:spPr/>
        <p:txBody>
          <a:bodyPr/>
          <a:lstStyle/>
          <a:p>
            <a:fld id="{A62A9891-A7DB-DD47-A3DE-88F45BAB9A93}" type="slidenum">
              <a:rPr lang="en-US" smtClean="0"/>
              <a:t>7</a:t>
            </a:fld>
            <a:endParaRPr lang="en-US"/>
          </a:p>
        </p:txBody>
      </p:sp>
    </p:spTree>
    <p:extLst>
      <p:ext uri="{BB962C8B-B14F-4D97-AF65-F5344CB8AC3E}">
        <p14:creationId xmlns:p14="http://schemas.microsoft.com/office/powerpoint/2010/main" val="1580908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Hebrew" charset="-79"/>
                <a:ea typeface="Arial Hebrew" charset="-79"/>
                <a:cs typeface="Arial Hebrew" charset="-79"/>
              </a:rPr>
              <a:t>Module Declaration</a:t>
            </a:r>
          </a:p>
        </p:txBody>
      </p:sp>
      <p:sp>
        <p:nvSpPr>
          <p:cNvPr id="3" name="Content Placeholder 2"/>
          <p:cNvSpPr>
            <a:spLocks noGrp="1"/>
          </p:cNvSpPr>
          <p:nvPr>
            <p:ph idx="1"/>
          </p:nvPr>
        </p:nvSpPr>
        <p:spPr>
          <a:xfrm>
            <a:off x="838200" y="1825625"/>
            <a:ext cx="10515600" cy="1115695"/>
          </a:xfrm>
        </p:spPr>
        <p:txBody>
          <a:bodyPr>
            <a:normAutofit/>
          </a:bodyPr>
          <a:lstStyle/>
          <a:p>
            <a:pPr marL="0" indent="0">
              <a:buNone/>
            </a:pPr>
            <a:r>
              <a:rPr lang="en-US" dirty="0">
                <a:latin typeface="Arial Hebrew" charset="-79"/>
                <a:ea typeface="Arial Hebrew" charset="-79"/>
                <a:cs typeface="Arial Hebrew" charset="-79"/>
              </a:rPr>
              <a:t>The module declaration’s body can be empty or may contain various </a:t>
            </a:r>
            <a:r>
              <a:rPr lang="en-US" i="1" dirty="0">
                <a:latin typeface="Arial Hebrew" charset="-79"/>
                <a:ea typeface="Arial Hebrew" charset="-79"/>
                <a:cs typeface="Arial Hebrew" charset="-79"/>
              </a:rPr>
              <a:t>module directives</a:t>
            </a:r>
          </a:p>
        </p:txBody>
      </p:sp>
      <p:sp>
        <p:nvSpPr>
          <p:cNvPr id="4" name="Rectangle 3"/>
          <p:cNvSpPr/>
          <p:nvPr/>
        </p:nvSpPr>
        <p:spPr>
          <a:xfrm>
            <a:off x="2423160" y="3444240"/>
            <a:ext cx="7467600" cy="2438400"/>
          </a:xfrm>
          <a:prstGeom prst="rect">
            <a:avLst/>
          </a:prstGeom>
          <a:solidFill>
            <a:schemeClr val="accent5">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dirty="0">
                <a:solidFill>
                  <a:schemeClr val="tx1"/>
                </a:solidFill>
                <a:latin typeface="Courier" charset="0"/>
                <a:ea typeface="Courier" charset="0"/>
                <a:cs typeface="Courier" charset="0"/>
              </a:rPr>
              <a:t> module</a:t>
            </a:r>
            <a:r>
              <a:rPr lang="en-US" sz="2800" dirty="0">
                <a:solidFill>
                  <a:schemeClr val="tx1"/>
                </a:solidFill>
                <a:latin typeface="Courier" charset="0"/>
                <a:ea typeface="Courier" charset="0"/>
                <a:cs typeface="Courier" charset="0"/>
              </a:rPr>
              <a:t> </a:t>
            </a:r>
            <a:r>
              <a:rPr lang="en-US" sz="2800" i="1" dirty="0" err="1">
                <a:solidFill>
                  <a:schemeClr val="tx1"/>
                </a:solidFill>
                <a:latin typeface="Courier" charset="0"/>
                <a:ea typeface="Courier" charset="0"/>
                <a:cs typeface="Courier" charset="0"/>
              </a:rPr>
              <a:t>modulename</a:t>
            </a:r>
            <a:r>
              <a:rPr lang="en-US" sz="2800" dirty="0">
                <a:solidFill>
                  <a:schemeClr val="tx1"/>
                </a:solidFill>
                <a:latin typeface="Courier" charset="0"/>
                <a:ea typeface="Courier" charset="0"/>
                <a:cs typeface="Courier" charset="0"/>
              </a:rPr>
              <a:t> { </a:t>
            </a:r>
          </a:p>
          <a:p>
            <a:endParaRPr lang="en-US" sz="2800" dirty="0">
              <a:solidFill>
                <a:schemeClr val="tx1"/>
              </a:solidFill>
              <a:latin typeface="Courier" charset="0"/>
              <a:ea typeface="Courier" charset="0"/>
              <a:cs typeface="Courier" charset="0"/>
            </a:endParaRPr>
          </a:p>
          <a:p>
            <a:r>
              <a:rPr lang="en-US" sz="2800" dirty="0">
                <a:solidFill>
                  <a:schemeClr val="tx1"/>
                </a:solidFill>
                <a:latin typeface="Courier" charset="0"/>
                <a:ea typeface="Courier" charset="0"/>
                <a:cs typeface="Courier" charset="0"/>
              </a:rPr>
              <a:t>	/* A set of dependencies */</a:t>
            </a:r>
          </a:p>
          <a:p>
            <a:endParaRPr lang="en-US" sz="2800" dirty="0">
              <a:solidFill>
                <a:schemeClr val="tx1"/>
              </a:solidFill>
              <a:latin typeface="Courier" charset="0"/>
              <a:ea typeface="Courier" charset="0"/>
              <a:cs typeface="Courier" charset="0"/>
            </a:endParaRPr>
          </a:p>
          <a:p>
            <a:r>
              <a:rPr lang="en-US" sz="2800" dirty="0">
                <a:solidFill>
                  <a:schemeClr val="tx1"/>
                </a:solidFill>
                <a:latin typeface="Courier" charset="0"/>
                <a:ea typeface="Courier" charset="0"/>
                <a:cs typeface="Courier" charset="0"/>
              </a:rPr>
              <a:t> }</a:t>
            </a:r>
          </a:p>
        </p:txBody>
      </p:sp>
      <p:sp>
        <p:nvSpPr>
          <p:cNvPr id="6" name="Slide Number Placeholder 5">
            <a:extLst>
              <a:ext uri="{FF2B5EF4-FFF2-40B4-BE49-F238E27FC236}">
                <a16:creationId xmlns:a16="http://schemas.microsoft.com/office/drawing/2014/main" id="{1C970FAB-0EB4-B44C-AC9A-570F5C874A69}"/>
              </a:ext>
            </a:extLst>
          </p:cNvPr>
          <p:cNvSpPr>
            <a:spLocks noGrp="1"/>
          </p:cNvSpPr>
          <p:nvPr>
            <p:ph type="sldNum" sz="quarter" idx="12"/>
          </p:nvPr>
        </p:nvSpPr>
        <p:spPr/>
        <p:txBody>
          <a:bodyPr/>
          <a:lstStyle/>
          <a:p>
            <a:fld id="{A62A9891-A7DB-DD47-A3DE-88F45BAB9A93}" type="slidenum">
              <a:rPr lang="en-US" smtClean="0"/>
              <a:t>8</a:t>
            </a:fld>
            <a:endParaRPr lang="en-US"/>
          </a:p>
        </p:txBody>
      </p:sp>
    </p:spTree>
    <p:extLst>
      <p:ext uri="{BB962C8B-B14F-4D97-AF65-F5344CB8AC3E}">
        <p14:creationId xmlns:p14="http://schemas.microsoft.com/office/powerpoint/2010/main" val="76399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Hebrew" charset="-79"/>
                <a:ea typeface="Arial Hebrew" charset="-79"/>
                <a:cs typeface="Arial Hebrew" charset="-79"/>
              </a:rPr>
              <a:t>Module Dependencies</a:t>
            </a:r>
          </a:p>
        </p:txBody>
      </p:sp>
      <p:sp>
        <p:nvSpPr>
          <p:cNvPr id="6" name="Rounded Rectangle 5"/>
          <p:cNvSpPr/>
          <p:nvPr/>
        </p:nvSpPr>
        <p:spPr>
          <a:xfrm>
            <a:off x="514350" y="3551156"/>
            <a:ext cx="1985963" cy="90011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sz="2200" dirty="0">
                <a:solidFill>
                  <a:schemeClr val="tx1"/>
                </a:solidFill>
              </a:rPr>
              <a:t>Module Directives</a:t>
            </a:r>
          </a:p>
        </p:txBody>
      </p:sp>
      <p:sp>
        <p:nvSpPr>
          <p:cNvPr id="8" name="Rounded Rectangle 7"/>
          <p:cNvSpPr/>
          <p:nvPr/>
        </p:nvSpPr>
        <p:spPr>
          <a:xfrm>
            <a:off x="3328988" y="1545816"/>
            <a:ext cx="1385887" cy="742950"/>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requires</a:t>
            </a:r>
          </a:p>
        </p:txBody>
      </p:sp>
      <p:sp>
        <p:nvSpPr>
          <p:cNvPr id="4" name="Left Brace 3"/>
          <p:cNvSpPr/>
          <p:nvPr/>
        </p:nvSpPr>
        <p:spPr>
          <a:xfrm>
            <a:off x="2657475" y="1385887"/>
            <a:ext cx="828675" cy="5214937"/>
          </a:xfrm>
          <a:prstGeom prst="leftBrace">
            <a:avLst/>
          </a:prstGeom>
          <a:ln w="317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Rounded Rectangle 22"/>
          <p:cNvSpPr/>
          <p:nvPr/>
        </p:nvSpPr>
        <p:spPr>
          <a:xfrm>
            <a:off x="3328988" y="2584696"/>
            <a:ext cx="1385887" cy="747712"/>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exports</a:t>
            </a:r>
          </a:p>
        </p:txBody>
      </p:sp>
      <p:sp>
        <p:nvSpPr>
          <p:cNvPr id="38" name="Rounded Rectangle 37"/>
          <p:cNvSpPr/>
          <p:nvPr/>
        </p:nvSpPr>
        <p:spPr>
          <a:xfrm>
            <a:off x="3328988" y="3632863"/>
            <a:ext cx="1385887" cy="740537"/>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opens</a:t>
            </a:r>
          </a:p>
        </p:txBody>
      </p:sp>
      <p:sp>
        <p:nvSpPr>
          <p:cNvPr id="43" name="Rounded Rectangle 42"/>
          <p:cNvSpPr/>
          <p:nvPr/>
        </p:nvSpPr>
        <p:spPr>
          <a:xfrm>
            <a:off x="3328988" y="4670018"/>
            <a:ext cx="1385887" cy="746995"/>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uses</a:t>
            </a:r>
          </a:p>
        </p:txBody>
      </p:sp>
      <p:sp>
        <p:nvSpPr>
          <p:cNvPr id="63" name="Rounded Rectangle 62"/>
          <p:cNvSpPr/>
          <p:nvPr/>
        </p:nvSpPr>
        <p:spPr>
          <a:xfrm>
            <a:off x="3328988" y="5709612"/>
            <a:ext cx="1385887" cy="746995"/>
          </a:xfrm>
          <a:prstGeom prst="round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charset="0"/>
                <a:ea typeface="Courier" charset="0"/>
                <a:cs typeface="Courier" charset="0"/>
              </a:rPr>
              <a:t>provides</a:t>
            </a:r>
          </a:p>
        </p:txBody>
      </p:sp>
      <p:sp>
        <p:nvSpPr>
          <p:cNvPr id="5" name="Slide Number Placeholder 4">
            <a:extLst>
              <a:ext uri="{FF2B5EF4-FFF2-40B4-BE49-F238E27FC236}">
                <a16:creationId xmlns:a16="http://schemas.microsoft.com/office/drawing/2014/main" id="{BBF0F8B5-F39E-A54B-8E7F-DF6645737E54}"/>
              </a:ext>
            </a:extLst>
          </p:cNvPr>
          <p:cNvSpPr>
            <a:spLocks noGrp="1"/>
          </p:cNvSpPr>
          <p:nvPr>
            <p:ph type="sldNum" sz="quarter" idx="12"/>
          </p:nvPr>
        </p:nvSpPr>
        <p:spPr/>
        <p:txBody>
          <a:bodyPr/>
          <a:lstStyle/>
          <a:p>
            <a:fld id="{A62A9891-A7DB-DD47-A3DE-88F45BAB9A93}" type="slidenum">
              <a:rPr lang="en-US" smtClean="0"/>
              <a:t>9</a:t>
            </a:fld>
            <a:endParaRPr lang="en-US"/>
          </a:p>
        </p:txBody>
      </p:sp>
    </p:spTree>
    <p:extLst>
      <p:ext uri="{BB962C8B-B14F-4D97-AF65-F5344CB8AC3E}">
        <p14:creationId xmlns:p14="http://schemas.microsoft.com/office/powerpoint/2010/main" val="9425165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TotalTime>
  <Words>1172</Words>
  <Application>Microsoft Macintosh PowerPoint</Application>
  <PresentationFormat>Widescreen</PresentationFormat>
  <Paragraphs>195</Paragraphs>
  <Slides>13</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Arial Hebrew</vt:lpstr>
      <vt:lpstr>Calibri</vt:lpstr>
      <vt:lpstr>Calibri Light</vt:lpstr>
      <vt:lpstr>Courier</vt:lpstr>
      <vt:lpstr>Wingdings</vt:lpstr>
      <vt:lpstr>Office Theme</vt:lpstr>
      <vt:lpstr>INF 122 – Final Project Winter 2020</vt:lpstr>
      <vt:lpstr>Tile-Matching Game Environment (TMGE)</vt:lpstr>
      <vt:lpstr>PowerPoint Presentation</vt:lpstr>
      <vt:lpstr>Final Project Description on Canvas</vt:lpstr>
      <vt:lpstr>Architecture-Based Development  Goes Mainstream</vt:lpstr>
      <vt:lpstr>Java Platform Module System -  A Drastic Change to Java</vt:lpstr>
      <vt:lpstr>Module Descriptor</vt:lpstr>
      <vt:lpstr>Module Declaration</vt:lpstr>
      <vt:lpstr>Module Dependencies</vt:lpstr>
      <vt:lpstr>Module Dependencies</vt:lpstr>
      <vt:lpstr>Module Dependencies</vt:lpstr>
      <vt:lpstr>Module Dependencies</vt:lpstr>
      <vt:lpstr>Module Dependencies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 122 – Final Project Winter 2020</dc:title>
  <dc:creator>Joshua Garcia</dc:creator>
  <cp:lastModifiedBy>Joshua Garcia</cp:lastModifiedBy>
  <cp:revision>13</cp:revision>
  <dcterms:created xsi:type="dcterms:W3CDTF">2020-02-25T00:53:17Z</dcterms:created>
  <dcterms:modified xsi:type="dcterms:W3CDTF">2020-02-25T01:22:23Z</dcterms:modified>
</cp:coreProperties>
</file>

<file path=docProps/thumbnail.jpeg>
</file>